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A899ED-42D2-4A67-8170-871BF796E3C9}">
  <a:tblStyle styleId="{D0A899ED-42D2-4A67-8170-871BF796E3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 Programs and Associations</a:t>
            </a:r>
            <a:endParaRPr/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2525" y="2949575"/>
            <a:ext cx="3064202" cy="204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8452" y="2949575"/>
            <a:ext cx="4007902" cy="204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Shape 117"/>
          <p:cNvGraphicFramePr/>
          <p:nvPr/>
        </p:nvGraphicFramePr>
        <p:xfrm>
          <a:off x="95575" y="56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{D0A899ED-42D2-4A67-8170-871BF796E3C9}</a:tableStyleId>
              </a:tblPr>
              <a:tblGrid>
                <a:gridCol w="218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3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5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FFFFFF"/>
                          </a:solidFill>
                        </a:rPr>
                        <a:t>Master Gardener Volunteer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5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What does Extension do?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LOCAL / COUNTY</a:t>
                      </a:r>
                      <a:endParaRPr sz="1100" b="1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MG PROGRAM Workgroups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LOCAL / COUNTY</a:t>
                      </a:r>
                      <a:endParaRPr sz="1100" b="1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ASSOCIATION Workgroups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What does WIMGA do?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C27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3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Function</a:t>
                      </a:r>
                      <a:r>
                        <a:rPr lang="en" sz="1100">
                          <a:solidFill>
                            <a:srgbClr val="FFFFFF"/>
                          </a:solidFill>
                        </a:rPr>
                        <a:t> 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89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Description</a:t>
                      </a:r>
                      <a:endParaRPr sz="1100"/>
                    </a:p>
                  </a:txBody>
                  <a:tcPr marL="63500" marR="63500" marT="63500" marB="63500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Description</a:t>
                      </a:r>
                      <a:endParaRPr sz="1100"/>
                    </a:p>
                  </a:txBody>
                  <a:tcPr marL="63500" marR="63500" marT="63500" marB="63500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Description</a:t>
                      </a:r>
                      <a:endParaRPr sz="1100"/>
                    </a:p>
                  </a:txBody>
                  <a:tcPr marL="63500" marR="63500" marT="63500" marB="63500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Description</a:t>
                      </a:r>
                      <a:endParaRPr sz="1100"/>
                    </a:p>
                  </a:txBody>
                  <a:tcPr marL="63500" marR="63500" marT="63500" marB="63500">
                    <a:solidFill>
                      <a:srgbClr val="C27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8" name="Shape 118"/>
          <p:cNvSpPr/>
          <p:nvPr/>
        </p:nvSpPr>
        <p:spPr>
          <a:xfrm>
            <a:off x="95575" y="3163175"/>
            <a:ext cx="4368000" cy="1746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Extension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" name="Shape 123"/>
          <p:cNvGraphicFramePr/>
          <p:nvPr/>
        </p:nvGraphicFramePr>
        <p:xfrm>
          <a:off x="95575" y="56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{D0A899ED-42D2-4A67-8170-871BF796E3C9}</a:tableStyleId>
              </a:tblPr>
              <a:tblGrid>
                <a:gridCol w="218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3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5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FFFFFF"/>
                          </a:solidFill>
                        </a:rPr>
                        <a:t>Master Gardener Volunteer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5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What does Extension do?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LOCAL / COUNTY</a:t>
                      </a:r>
                      <a:endParaRPr sz="1100" b="1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MG PROGRAM Workgroups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LOCAL / COUNTY</a:t>
                      </a:r>
                      <a:endParaRPr sz="1100" b="1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ASSOCIATION Workgroups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What does WIMGA do?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C27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3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Function</a:t>
                      </a:r>
                      <a:r>
                        <a:rPr lang="en" sz="1100">
                          <a:solidFill>
                            <a:srgbClr val="FFFFFF"/>
                          </a:solidFill>
                        </a:rPr>
                        <a:t> 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89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Description</a:t>
                      </a:r>
                      <a:endParaRPr sz="1100"/>
                    </a:p>
                  </a:txBody>
                  <a:tcPr marL="63500" marR="63500" marT="63500" marB="63500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Description</a:t>
                      </a:r>
                      <a:endParaRPr sz="1100"/>
                    </a:p>
                  </a:txBody>
                  <a:tcPr marL="63500" marR="63500" marT="63500" marB="63500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Description</a:t>
                      </a:r>
                      <a:endParaRPr sz="1100"/>
                    </a:p>
                  </a:txBody>
                  <a:tcPr marL="63500" marR="63500" marT="63500" marB="63500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Description</a:t>
                      </a:r>
                      <a:endParaRPr sz="1100"/>
                    </a:p>
                  </a:txBody>
                  <a:tcPr marL="63500" marR="63500" marT="63500" marB="63500">
                    <a:solidFill>
                      <a:srgbClr val="C27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4" name="Shape 124"/>
          <p:cNvSpPr/>
          <p:nvPr/>
        </p:nvSpPr>
        <p:spPr>
          <a:xfrm>
            <a:off x="95575" y="3163175"/>
            <a:ext cx="4368000" cy="1746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Extension</a:t>
            </a: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4473850" y="3163200"/>
            <a:ext cx="4357500" cy="174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WIMGA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Shape 130"/>
          <p:cNvGraphicFramePr/>
          <p:nvPr/>
        </p:nvGraphicFramePr>
        <p:xfrm>
          <a:off x="95575" y="56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{D0A899ED-42D2-4A67-8170-871BF796E3C9}</a:tableStyleId>
              </a:tblPr>
              <a:tblGrid>
                <a:gridCol w="218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3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5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FFFFFF"/>
                          </a:solidFill>
                        </a:rPr>
                        <a:t>Master Gardener Volunteer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5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What does Extension do?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LOCAL / COUNTY</a:t>
                      </a:r>
                      <a:endParaRPr sz="1100" b="1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MG PROGRAM Workgroups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LOCAL / COUNTY</a:t>
                      </a:r>
                      <a:endParaRPr sz="1100" b="1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ASSOCIATION Workgroups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What does WIMGA do?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C27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3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Function</a:t>
                      </a:r>
                      <a:r>
                        <a:rPr lang="en" sz="1100">
                          <a:solidFill>
                            <a:srgbClr val="FFFFFF"/>
                          </a:solidFill>
                        </a:rPr>
                        <a:t> 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89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Description</a:t>
                      </a:r>
                      <a:endParaRPr sz="1100"/>
                    </a:p>
                  </a:txBody>
                  <a:tcPr marL="63500" marR="63500" marT="63500" marB="63500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Description</a:t>
                      </a:r>
                      <a:endParaRPr sz="1100"/>
                    </a:p>
                  </a:txBody>
                  <a:tcPr marL="63500" marR="63500" marT="63500" marB="63500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Description</a:t>
                      </a:r>
                      <a:endParaRPr sz="1100"/>
                    </a:p>
                  </a:txBody>
                  <a:tcPr marL="63500" marR="63500" marT="63500" marB="63500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Description</a:t>
                      </a:r>
                      <a:endParaRPr sz="1100"/>
                    </a:p>
                  </a:txBody>
                  <a:tcPr marL="63500" marR="63500" marT="63500" marB="63500">
                    <a:solidFill>
                      <a:srgbClr val="C27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1" name="Shape 131"/>
          <p:cNvSpPr/>
          <p:nvPr/>
        </p:nvSpPr>
        <p:spPr>
          <a:xfrm>
            <a:off x="95575" y="3163175"/>
            <a:ext cx="4368000" cy="1746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Extension</a:t>
            </a: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4473850" y="3163200"/>
            <a:ext cx="4357500" cy="174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WIMGA</a:t>
            </a: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2262750" y="20675"/>
            <a:ext cx="4368000" cy="48885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do it!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" name="Shape 143"/>
          <p:cNvGraphicFramePr/>
          <p:nvPr/>
        </p:nvGraphicFramePr>
        <p:xfrm>
          <a:off x="95575" y="56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{D0A899ED-42D2-4A67-8170-871BF796E3C9}</a:tableStyleId>
              </a:tblPr>
              <a:tblGrid>
                <a:gridCol w="218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3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5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FFFFFF"/>
                          </a:solidFill>
                        </a:rPr>
                        <a:t>Master Gardener Volunteer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5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What does Extension do?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LOCAL / COUNTY</a:t>
                      </a:r>
                      <a:endParaRPr sz="1100" b="1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MG PROGRAM Workgroups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LOCAL / COUNTY</a:t>
                      </a:r>
                      <a:endParaRPr sz="1100" b="1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ASSOCIATION Workgroups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What does WIMGA do?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C27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3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Education</a:t>
                      </a:r>
                      <a:r>
                        <a:rPr lang="en" sz="1100">
                          <a:solidFill>
                            <a:srgbClr val="FFFFFF"/>
                          </a:solidFill>
                        </a:rPr>
                        <a:t> 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89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Training (Level 1, +)</a:t>
                      </a:r>
                      <a:endParaRPr sz="11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Requirement: </a:t>
                      </a:r>
                      <a:r>
                        <a:rPr lang="en" sz="1100" i="1"/>
                        <a:t>complete Level 1 training and 10 hours of continuing education each year</a:t>
                      </a:r>
                      <a:endParaRPr sz="1100" i="1"/>
                    </a:p>
                  </a:txBody>
                  <a:tcPr marL="63500" marR="63500" marT="63500" marB="63500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Assist with Level 1 and continuing education needs of certified MGVs in county</a:t>
                      </a:r>
                      <a:endParaRPr sz="1100"/>
                    </a:p>
                  </a:txBody>
                  <a:tcPr marL="63500" marR="63500" marT="63500" marB="63500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Encouragement to participate and host statewide conference</a:t>
                      </a:r>
                      <a:endParaRPr sz="1100"/>
                    </a:p>
                  </a:txBody>
                  <a:tcPr marL="63500" marR="63500" marT="63500" marB="63500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Statewide Conference</a:t>
                      </a:r>
                      <a:endParaRPr sz="110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Speaker’s Bureau</a:t>
                      </a:r>
                      <a:endParaRPr sz="1100"/>
                    </a:p>
                  </a:txBody>
                  <a:tcPr marL="63500" marR="63500" marT="63500" marB="63500">
                    <a:solidFill>
                      <a:srgbClr val="C27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" name="Shape 148"/>
          <p:cNvGraphicFramePr/>
          <p:nvPr/>
        </p:nvGraphicFramePr>
        <p:xfrm>
          <a:off x="95575" y="56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{D0A899ED-42D2-4A67-8170-871BF796E3C9}</a:tableStyleId>
              </a:tblPr>
              <a:tblGrid>
                <a:gridCol w="218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3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5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FFFFFF"/>
                          </a:solidFill>
                        </a:rPr>
                        <a:t>Master Gardener Volunteer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5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What does Extension do?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LOCAL / COUNTY</a:t>
                      </a:r>
                      <a:endParaRPr sz="1100" b="1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MG PROGRAM Workgroups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LOCAL / COUNTY</a:t>
                      </a:r>
                      <a:endParaRPr sz="1100" b="1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ASSOCIATION Workgroups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What does WIMGA do?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C27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3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Reporting</a:t>
                      </a:r>
                      <a:r>
                        <a:rPr lang="en" sz="1100">
                          <a:solidFill>
                            <a:srgbClr val="FFFFFF"/>
                          </a:solidFill>
                        </a:rPr>
                        <a:t> 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89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Certification &amp; Reporting</a:t>
                      </a:r>
                      <a:endParaRPr sz="11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Requirement: </a:t>
                      </a:r>
                      <a:r>
                        <a:rPr lang="en" sz="1100" i="1"/>
                        <a:t>Report efforts</a:t>
                      </a:r>
                      <a:endParaRPr sz="1100" i="1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Assist with collecting and tabulating hours; report, ensuring proper information is collected for annual report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Membership: Solicit member, Collect dues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Collect Dues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" name="Shape 153"/>
          <p:cNvGraphicFramePr/>
          <p:nvPr/>
        </p:nvGraphicFramePr>
        <p:xfrm>
          <a:off x="95575" y="56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{D0A899ED-42D2-4A67-8170-871BF796E3C9}</a:tableStyleId>
              </a:tblPr>
              <a:tblGrid>
                <a:gridCol w="218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3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5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FFFFFF"/>
                          </a:solidFill>
                        </a:rPr>
                        <a:t>Master Gardener Volunteer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5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What does Extension do?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LOCAL / COUNTY</a:t>
                      </a:r>
                      <a:endParaRPr sz="1100" b="1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MG PROGRAM Workgroups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LOCAL / COUNTY</a:t>
                      </a:r>
                      <a:endParaRPr sz="1100" b="1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ASSOCIATION Workgroups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What does WIMGA do?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C27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3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Projects</a:t>
                      </a:r>
                      <a:r>
                        <a:rPr lang="en" sz="1100">
                          <a:solidFill>
                            <a:srgbClr val="FFFFFF"/>
                          </a:solidFill>
                        </a:rPr>
                        <a:t> 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89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Approve Projects</a:t>
                      </a:r>
                      <a:endParaRPr sz="11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Requirement: </a:t>
                      </a:r>
                      <a:r>
                        <a:rPr lang="en" sz="1100" i="1"/>
                        <a:t>for liability and USDA funding</a:t>
                      </a:r>
                      <a:endParaRPr sz="1100" i="1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Assist with review and vetting appropriateness of volunteer projects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WIMGA grants for projects, other financial support 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Award grants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" name="Shape 158"/>
          <p:cNvGraphicFramePr/>
          <p:nvPr/>
        </p:nvGraphicFramePr>
        <p:xfrm>
          <a:off x="95575" y="56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{D0A899ED-42D2-4A67-8170-871BF796E3C9}</a:tableStyleId>
              </a:tblPr>
              <a:tblGrid>
                <a:gridCol w="218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3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5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FFFFFF"/>
                          </a:solidFill>
                        </a:rPr>
                        <a:t>Master Gardener Volunteer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5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What does Extension do?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LOCAL / COUNTY</a:t>
                      </a:r>
                      <a:endParaRPr sz="1100" b="1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MG PROGRAM Workgroups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LOCAL / COUNTY</a:t>
                      </a:r>
                      <a:endParaRPr sz="1100" b="1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ASSOCIATION Workgroups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What does WIMGA do?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C27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3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Communications</a:t>
                      </a:r>
                      <a:r>
                        <a:rPr lang="en" sz="1100">
                          <a:solidFill>
                            <a:srgbClr val="FFFFFF"/>
                          </a:solidFill>
                        </a:rPr>
                        <a:t> 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89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Communications</a:t>
                      </a:r>
                      <a:endParaRPr sz="11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Note: </a:t>
                      </a:r>
                      <a:r>
                        <a:rPr lang="en" sz="1100" i="1"/>
                        <a:t>need to define for MOU</a:t>
                      </a:r>
                      <a:endParaRPr sz="1100" i="1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1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1"/>
                        <a:t>ADA and non-discrimination requirements on all things with MGP logo on it--- including websites.</a:t>
                      </a:r>
                      <a:endParaRPr sz="1100" i="1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1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Assist with appropriate and timely updates related to local program; newsletters, social media, phone, email, website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Contribute to statewide WIMGA newsletter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Newsletter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" name="Shape 163"/>
          <p:cNvGraphicFramePr/>
          <p:nvPr/>
        </p:nvGraphicFramePr>
        <p:xfrm>
          <a:off x="95575" y="56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{D0A899ED-42D2-4A67-8170-871BF796E3C9}</a:tableStyleId>
              </a:tblPr>
              <a:tblGrid>
                <a:gridCol w="218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3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5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FFFFFF"/>
                          </a:solidFill>
                        </a:rPr>
                        <a:t>Master Gardener Volunteer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5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What does Extension do?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LOCAL / COUNTY</a:t>
                      </a:r>
                      <a:endParaRPr sz="1100" b="1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MG PROGRAM Workgroups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LOCAL / COUNTY</a:t>
                      </a:r>
                      <a:endParaRPr sz="1100" b="1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ASSOCIATION Workgroups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What does WIMGA do?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C27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3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Membership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89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Selection and Development of Volunteers</a:t>
                      </a:r>
                      <a:endParaRPr sz="11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Requirement: </a:t>
                      </a:r>
                      <a:r>
                        <a:rPr lang="en" sz="1100" i="1"/>
                        <a:t>Liability, CBC, etc.</a:t>
                      </a:r>
                      <a:endParaRPr sz="1100" i="1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1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1"/>
                        <a:t>Dues are not required at state level-- only continuing education, volunteer hours, and mandated forms define “membership”</a:t>
                      </a:r>
                      <a:endParaRPr sz="1100" i="1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Assist with formal and informal recognition of volunteer efforts; cards and other forms of appreciation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Mentor group, awards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Awards &amp; Mentoring</a:t>
                      </a:r>
                      <a:endParaRPr sz="1100"/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4201" y="1891550"/>
            <a:ext cx="4716801" cy="31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181375" y="194350"/>
            <a:ext cx="8421300" cy="4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Next Steps: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Engage local groups in this conversation</a:t>
            </a: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Prepare for UW-Madison</a:t>
            </a:r>
            <a:endParaRPr sz="2400">
              <a:solidFill>
                <a:srgbClr val="FFFFFF"/>
              </a:solidFill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" sz="2400">
                <a:solidFill>
                  <a:srgbClr val="FFFFFF"/>
                </a:solidFill>
              </a:rPr>
              <a:t>MOUs</a:t>
            </a:r>
            <a:endParaRPr sz="2400">
              <a:solidFill>
                <a:srgbClr val="FFFFFF"/>
              </a:solidFill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" sz="2400">
                <a:solidFill>
                  <a:srgbClr val="FFFFFF"/>
                </a:solidFill>
              </a:rPr>
              <a:t>Define Volunteers</a:t>
            </a:r>
            <a:endParaRPr sz="2400">
              <a:solidFill>
                <a:srgbClr val="FFFFFF"/>
              </a:solidFill>
            </a:endParaRPr>
          </a:p>
          <a:p>
            <a:pPr marL="914400" lvl="1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</a:pPr>
            <a:r>
              <a:rPr lang="en" sz="2400">
                <a:solidFill>
                  <a:srgbClr val="FFFFFF"/>
                </a:solidFill>
              </a:rPr>
              <a:t>????</a:t>
            </a:r>
            <a:endParaRPr sz="240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this?</a:t>
            </a: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 of CBC, MRT, and other mandates from UW-System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Better define roles and responsibilities of all parties; determine accountability.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Adjust alignment to current needs and issues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Develop necessary MOUs and update existing bylaws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Improve the functioning of both MGP and WIMGA; strengthen partnership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Better support the educators and volunteers at the local level for an improved program experience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Recent History</a:t>
            </a: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4918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6601575" y="152400"/>
            <a:ext cx="1914300" cy="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June 2014</a:t>
            </a:r>
            <a:br>
              <a:rPr lang="en">
                <a:solidFill>
                  <a:srgbClr val="FFFFFF"/>
                </a:solidFill>
              </a:rPr>
            </a:b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75" y="106250"/>
            <a:ext cx="5117638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5316500" y="106250"/>
            <a:ext cx="3199500" cy="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March 2015 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(first version created, evolved)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4918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6601575" y="152400"/>
            <a:ext cx="1914300" cy="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May 2017</a:t>
            </a:r>
            <a:endParaRPr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21831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7077300" y="4370700"/>
            <a:ext cx="1914300" cy="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November 2017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Activity</a:t>
            </a: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Shape 112"/>
          <p:cNvGraphicFramePr/>
          <p:nvPr/>
        </p:nvGraphicFramePr>
        <p:xfrm>
          <a:off x="95575" y="56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{D0A899ED-42D2-4A67-8170-871BF796E3C9}</a:tableStyleId>
              </a:tblPr>
              <a:tblGrid>
                <a:gridCol w="218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3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5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FFFFFF"/>
                          </a:solidFill>
                        </a:rPr>
                        <a:t>Master Gardener Volunteer</a:t>
                      </a:r>
                      <a:endParaRPr sz="1100" b="1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5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What does Extension do?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LOCAL / COUNTY</a:t>
                      </a:r>
                      <a:endParaRPr sz="1100" b="1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MG PROGRAM Workgroups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LOCAL / COUNTY</a:t>
                      </a:r>
                      <a:endParaRPr sz="1100" b="1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ASSOCIATION Workgroups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What does WIMGA do?</a:t>
                      </a:r>
                      <a:endParaRPr sz="1100" b="1"/>
                    </a:p>
                  </a:txBody>
                  <a:tcPr marL="63500" marR="63500" marT="63500" marB="63500">
                    <a:solidFill>
                      <a:srgbClr val="C27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3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Function</a:t>
                      </a:r>
                      <a:r>
                        <a:rPr lang="en" sz="1100">
                          <a:solidFill>
                            <a:srgbClr val="FFFFFF"/>
                          </a:solidFill>
                        </a:rPr>
                        <a:t> </a:t>
                      </a: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FFFF"/>
                        </a:solidFill>
                      </a:endParaRPr>
                    </a:p>
                  </a:txBody>
                  <a:tcPr marL="63500" marR="63500" marT="63500" marB="6350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89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Description</a:t>
                      </a:r>
                      <a:endParaRPr sz="1100"/>
                    </a:p>
                  </a:txBody>
                  <a:tcPr marL="63500" marR="63500" marT="63500" marB="63500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Description</a:t>
                      </a:r>
                      <a:endParaRPr sz="1100"/>
                    </a:p>
                  </a:txBody>
                  <a:tcPr marL="63500" marR="63500" marT="63500" marB="63500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Description</a:t>
                      </a:r>
                      <a:endParaRPr sz="1100"/>
                    </a:p>
                  </a:txBody>
                  <a:tcPr marL="63500" marR="63500" marT="63500" marB="63500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Description</a:t>
                      </a:r>
                      <a:endParaRPr sz="1100"/>
                    </a:p>
                  </a:txBody>
                  <a:tcPr marL="63500" marR="63500" marT="63500" marB="63500">
                    <a:solidFill>
                      <a:srgbClr val="C27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</Words>
  <Application>Microsoft Office PowerPoint</Application>
  <PresentationFormat>On-screen Show (16:9)</PresentationFormat>
  <Paragraphs>151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Arial</vt:lpstr>
      <vt:lpstr>Simple Dark</vt:lpstr>
      <vt:lpstr>Local Programs and Associations</vt:lpstr>
      <vt:lpstr>Why do this?</vt:lpstr>
      <vt:lpstr>Recent History</vt:lpstr>
      <vt:lpstr>PowerPoint Presentation</vt:lpstr>
      <vt:lpstr>PowerPoint Presentation</vt:lpstr>
      <vt:lpstr>PowerPoint Presentation</vt:lpstr>
      <vt:lpstr>PowerPoint Presentation</vt:lpstr>
      <vt:lpstr>Today’s Activity</vt:lpstr>
      <vt:lpstr>PowerPoint Presentation</vt:lpstr>
      <vt:lpstr>PowerPoint Presentation</vt:lpstr>
      <vt:lpstr>PowerPoint Presentation</vt:lpstr>
      <vt:lpstr>PowerPoint Presentation</vt:lpstr>
      <vt:lpstr>Let’s do it!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Programs and Associations</dc:title>
  <dc:creator>Ellen Terwilliger</dc:creator>
  <cp:lastModifiedBy>Ellen Terwilliger</cp:lastModifiedBy>
  <cp:revision>1</cp:revision>
  <dcterms:modified xsi:type="dcterms:W3CDTF">2018-05-05T11:03:59Z</dcterms:modified>
</cp:coreProperties>
</file>