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67" r:id="rId3"/>
    <p:sldId id="268" r:id="rId4"/>
    <p:sldId id="278" r:id="rId5"/>
    <p:sldId id="281" r:id="rId6"/>
    <p:sldId id="296" r:id="rId7"/>
    <p:sldId id="282" r:id="rId8"/>
    <p:sldId id="283" r:id="rId9"/>
    <p:sldId id="295" r:id="rId10"/>
    <p:sldId id="292" r:id="rId11"/>
    <p:sldId id="284" r:id="rId12"/>
    <p:sldId id="285" r:id="rId13"/>
    <p:sldId id="289" r:id="rId14"/>
    <p:sldId id="291" r:id="rId15"/>
    <p:sldId id="279"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8" autoAdjust="0"/>
    <p:restoredTop sz="81492" autoAdjust="0"/>
  </p:normalViewPr>
  <p:slideViewPr>
    <p:cSldViewPr snapToGrid="0">
      <p:cViewPr varScale="1">
        <p:scale>
          <a:sx n="59" d="100"/>
          <a:sy n="59" d="100"/>
        </p:scale>
        <p:origin x="1272" y="60"/>
      </p:cViewPr>
      <p:guideLst>
        <p:guide pos="3840"/>
        <p:guide orient="horz" pos="2160"/>
      </p:guideLst>
    </p:cSldViewPr>
  </p:slideViewPr>
  <p:notesTextViewPr>
    <p:cViewPr>
      <p:scale>
        <a:sx n="75" d="100"/>
        <a:sy n="75" d="100"/>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2/27/2018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dirty="0"/>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2/27/2018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dirty="0"/>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dirty="0"/>
          </a:p>
        </p:txBody>
      </p:sp>
    </p:spTree>
    <p:extLst>
      <p:ext uri="{BB962C8B-B14F-4D97-AF65-F5344CB8AC3E}">
        <p14:creationId xmlns:p14="http://schemas.microsoft.com/office/powerpoint/2010/main" val="43404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WIMGA awards several grants annually to Master Gardener associations to aid their efforts in community education. Applications for each of the three levels of funding are due by October 1 of each year..</a:t>
            </a:r>
          </a:p>
          <a:p>
            <a:endParaRPr lang="en-US" dirty="0"/>
          </a:p>
          <a:p>
            <a:r>
              <a:rPr lang="en-US" dirty="0"/>
              <a:t>- Proposals</a:t>
            </a:r>
            <a:r>
              <a:rPr lang="en-US" baseline="0" dirty="0"/>
              <a:t> are submitted to the WIMGA Finance Committee.</a:t>
            </a:r>
            <a:r>
              <a:rPr lang="en-US" dirty="0"/>
              <a:t> </a:t>
            </a:r>
          </a:p>
          <a:p>
            <a:endParaRPr lang="en-US" dirty="0"/>
          </a:p>
          <a:p>
            <a:r>
              <a:rPr lang="en-US" dirty="0"/>
              <a:t>- Local associations use</a:t>
            </a:r>
            <a:r>
              <a:rPr lang="en-US" baseline="0" dirty="0"/>
              <a:t> the</a:t>
            </a:r>
            <a:r>
              <a:rPr lang="en-US" dirty="0"/>
              <a:t> grants for a variety of things, including community projects,  project supplies, brochures, bus tours, educational materials, LCD projector and camera. </a:t>
            </a:r>
          </a:p>
          <a:p>
            <a:endParaRPr lang="en-US" dirty="0"/>
          </a:p>
          <a:p>
            <a:r>
              <a:rPr lang="en-US" dirty="0"/>
              <a:t>- Grant applications can be found on the WIMGA Website. </a:t>
            </a:r>
          </a:p>
        </p:txBody>
      </p:sp>
      <p:sp>
        <p:nvSpPr>
          <p:cNvPr id="4" name="Slide Number Placeholder 3"/>
          <p:cNvSpPr>
            <a:spLocks noGrp="1"/>
          </p:cNvSpPr>
          <p:nvPr>
            <p:ph type="sldNum" sz="quarter" idx="10"/>
          </p:nvPr>
        </p:nvSpPr>
        <p:spPr/>
        <p:txBody>
          <a:bodyPr/>
          <a:lstStyle/>
          <a:p>
            <a:fld id="{F0E67C00-F679-4C51-9894-9E2214E5C2F1}" type="slidenum">
              <a:rPr lang="en-US" smtClean="0"/>
              <a:t>10</a:t>
            </a:fld>
            <a:endParaRPr lang="en-US" dirty="0"/>
          </a:p>
        </p:txBody>
      </p:sp>
    </p:spTree>
    <p:extLst>
      <p:ext uri="{BB962C8B-B14F-4D97-AF65-F5344CB8AC3E}">
        <p14:creationId xmlns:p14="http://schemas.microsoft.com/office/powerpoint/2010/main" val="267732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WIMGA  Annual Conference is hosted by WIMGA in partnership with local</a:t>
            </a:r>
            <a:r>
              <a:rPr lang="en-US" sz="1200" kern="1200" baseline="0" dirty="0">
                <a:solidFill>
                  <a:schemeClr val="tx1"/>
                </a:solidFill>
                <a:effectLst/>
                <a:latin typeface="+mn-lt"/>
                <a:ea typeface="+mn-ea"/>
                <a:cs typeface="+mn-cs"/>
              </a:rPr>
              <a:t> association(s). </a:t>
            </a:r>
            <a:r>
              <a:rPr lang="en-US" sz="1200" kern="1200" dirty="0">
                <a:solidFill>
                  <a:schemeClr val="tx1"/>
                </a:solidFill>
                <a:effectLst/>
                <a:latin typeface="+mn-lt"/>
                <a:ea typeface="+mn-ea"/>
                <a:cs typeface="+mn-cs"/>
              </a:rPr>
              <a:t>The Annual Meeting of the WIMGA is held at the Annual Conference.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Conference provides educational opportunities for MGVs, and a chance for MGVs to network with each other.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If a local association is interested in hosting the Annual Conference, they must complete an application that can be found on the WIMGA Website.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profit or loss from any WlMGA-­sponsored conference with a local association is divided</a:t>
            </a:r>
            <a:r>
              <a:rPr lang="en-US" sz="1200" kern="1200" baseline="0" dirty="0">
                <a:solidFill>
                  <a:schemeClr val="tx1"/>
                </a:solidFill>
                <a:effectLst/>
                <a:latin typeface="+mn-lt"/>
                <a:ea typeface="+mn-ea"/>
                <a:cs typeface="+mn-cs"/>
              </a:rPr>
              <a:t> equally.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11</a:t>
            </a:fld>
            <a:endParaRPr lang="en-US" dirty="0"/>
          </a:p>
        </p:txBody>
      </p:sp>
    </p:spTree>
    <p:extLst>
      <p:ext uri="{BB962C8B-B14F-4D97-AF65-F5344CB8AC3E}">
        <p14:creationId xmlns:p14="http://schemas.microsoft.com/office/powerpoint/2010/main" val="395388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WIMGA has four key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 the Collective Voice for our Master Gardeners Local Associations and individual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Build</a:t>
            </a:r>
            <a:r>
              <a:rPr lang="en-US" baseline="0" dirty="0"/>
              <a:t> a </a:t>
            </a:r>
            <a:r>
              <a:rPr lang="en-US" dirty="0"/>
              <a:t>website to better communicate with MGV’s throughout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aseline="0" dirty="0"/>
              <a:t> Produce a </a:t>
            </a:r>
            <a:r>
              <a:rPr lang="en-US" dirty="0"/>
              <a:t>bimonthly WIMGA Newsletter to share articles written by MGVs about their projects and accomplishments.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R</a:t>
            </a:r>
            <a:r>
              <a:rPr lang="en-US" dirty="0"/>
              <a:t>aise awareness of WIMGA and Master Gardener</a:t>
            </a:r>
            <a:r>
              <a:rPr lang="en-US" baseline="0" dirty="0"/>
              <a:t> </a:t>
            </a:r>
            <a:r>
              <a:rPr lang="en-US" baseline="0" dirty="0" err="1"/>
              <a:t>Voluntters</a:t>
            </a:r>
            <a:r>
              <a:rPr lang="en-US" dirty="0"/>
              <a:t> in general to the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Maintain a </a:t>
            </a:r>
            <a:r>
              <a:rPr lang="en-US" dirty="0"/>
              <a:t> Board Manual that gives guidance and</a:t>
            </a:r>
            <a:r>
              <a:rPr lang="en-US" baseline="0" dirty="0"/>
              <a:t> work practices to the management of WIMGA.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Build Strong Networks Among Local Associations </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Promote collaboration among associations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Create a process to help associations with WIMGA members’ recruitment and retention.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Develop tools such as</a:t>
            </a:r>
            <a:r>
              <a:rPr lang="en-US" dirty="0"/>
              <a:t> the</a:t>
            </a:r>
            <a:r>
              <a:rPr lang="en-US" baseline="0" dirty="0"/>
              <a:t> WIMGA Mentoring Program to help</a:t>
            </a:r>
            <a:r>
              <a:rPr lang="en-US" dirty="0"/>
              <a:t> local associations run smoothly, retain members, and carry out projects.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Create</a:t>
            </a:r>
            <a:r>
              <a:rPr lang="en-US" baseline="0" dirty="0"/>
              <a:t> a</a:t>
            </a:r>
            <a:r>
              <a:rPr lang="en-US" dirty="0"/>
              <a:t> Speakers’ Bureau listing speakers from throughout the State who can present educational sessions at local meetings or conferences.  The Speakers Bureau will be available on the WIGMA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12</a:t>
            </a:fld>
            <a:endParaRPr lang="en-US" dirty="0"/>
          </a:p>
        </p:txBody>
      </p:sp>
    </p:spTree>
    <p:extLst>
      <p:ext uri="{BB962C8B-B14F-4D97-AF65-F5344CB8AC3E}">
        <p14:creationId xmlns:p14="http://schemas.microsoft.com/office/powerpoint/2010/main" val="348126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Partnership with UW-Extension </a:t>
            </a:r>
            <a:r>
              <a:rPr lang="en-US" b="0" baseline="0" dirty="0"/>
              <a:t> </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Be an active partner  with UW-Extension to assure best horticulture practices and offer</a:t>
            </a:r>
            <a:r>
              <a:rPr lang="en-US" b="0" baseline="0" dirty="0"/>
              <a:t> feedback regarding training practices.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Fiscal Accountability </a:t>
            </a:r>
            <a:endParaRPr lang="en-US" b="0" dirty="0"/>
          </a:p>
          <a:p>
            <a:r>
              <a:rPr lang="en-US" b="0" dirty="0"/>
              <a:t>-</a:t>
            </a:r>
            <a:r>
              <a:rPr lang="en-US" b="0" baseline="0" dirty="0"/>
              <a:t> A</a:t>
            </a:r>
            <a:r>
              <a:rPr lang="en-US" dirty="0"/>
              <a:t>lign WIMGA grants to support projects/activities that result in the greatest community impact </a:t>
            </a:r>
          </a:p>
          <a:p>
            <a:r>
              <a:rPr lang="en-US" dirty="0"/>
              <a:t>- Provide a bimonthly Treasurer’s Column for the WIMGA Newsletter offering updates and tools for treasurers of local associations.  </a:t>
            </a:r>
          </a:p>
        </p:txBody>
      </p:sp>
      <p:sp>
        <p:nvSpPr>
          <p:cNvPr id="4" name="Slide Number Placeholder 3"/>
          <p:cNvSpPr>
            <a:spLocks noGrp="1"/>
          </p:cNvSpPr>
          <p:nvPr>
            <p:ph type="sldNum" sz="quarter" idx="10"/>
          </p:nvPr>
        </p:nvSpPr>
        <p:spPr/>
        <p:txBody>
          <a:bodyPr/>
          <a:lstStyle/>
          <a:p>
            <a:fld id="{F0E67C00-F679-4C51-9894-9E2214E5C2F1}" type="slidenum">
              <a:rPr lang="en-US" smtClean="0"/>
              <a:t>13</a:t>
            </a:fld>
            <a:endParaRPr lang="en-US" dirty="0"/>
          </a:p>
        </p:txBody>
      </p:sp>
    </p:spTree>
    <p:extLst>
      <p:ext uri="{BB962C8B-B14F-4D97-AF65-F5344CB8AC3E}">
        <p14:creationId xmlns:p14="http://schemas.microsoft.com/office/powerpoint/2010/main" val="172523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WIMGA website is where you will find information regarding:</a:t>
            </a:r>
          </a:p>
          <a:p>
            <a:r>
              <a:rPr lang="en-US" dirty="0"/>
              <a:t> </a:t>
            </a:r>
          </a:p>
          <a:p>
            <a:r>
              <a:rPr lang="en-US" dirty="0"/>
              <a:t>Membership Dues – how much dues are, when they are due, where to send them</a:t>
            </a:r>
          </a:p>
          <a:p>
            <a:r>
              <a:rPr lang="en-US" dirty="0"/>
              <a:t>Grants –  grant application</a:t>
            </a:r>
          </a:p>
          <a:p>
            <a:r>
              <a:rPr lang="en-US" dirty="0"/>
              <a:t>Conferences – information on hosting the annual WIMGA conference</a:t>
            </a:r>
          </a:p>
          <a:p>
            <a:r>
              <a:rPr lang="en-US" dirty="0"/>
              <a:t>Documents – bylaws, SOP,  grant application, printable list of board of directors and local reps, sample forms for associations to use.</a:t>
            </a:r>
          </a:p>
        </p:txBody>
      </p:sp>
      <p:sp>
        <p:nvSpPr>
          <p:cNvPr id="4" name="Slide Number Placeholder 3"/>
          <p:cNvSpPr>
            <a:spLocks noGrp="1"/>
          </p:cNvSpPr>
          <p:nvPr>
            <p:ph type="sldNum" sz="quarter" idx="10"/>
          </p:nvPr>
        </p:nvSpPr>
        <p:spPr/>
        <p:txBody>
          <a:bodyPr/>
          <a:lstStyle/>
          <a:p>
            <a:fld id="{F0E67C00-F679-4C51-9894-9E2214E5C2F1}" type="slidenum">
              <a:rPr lang="en-US" smtClean="0"/>
              <a:t>14</a:t>
            </a:fld>
            <a:endParaRPr lang="en-US" dirty="0"/>
          </a:p>
        </p:txBody>
      </p:sp>
    </p:spTree>
    <p:extLst>
      <p:ext uri="{BB962C8B-B14F-4D97-AF65-F5344CB8AC3E}">
        <p14:creationId xmlns:p14="http://schemas.microsoft.com/office/powerpoint/2010/main" val="215081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a:t>
            </a:r>
            <a:r>
              <a:rPr lang="en-US" dirty="0" err="1"/>
              <a:t>WiMGA</a:t>
            </a:r>
            <a:r>
              <a:rPr lang="en-US" dirty="0"/>
              <a:t> Visions was approved in 2016.</a:t>
            </a:r>
          </a:p>
          <a:p>
            <a:pPr marL="171450" indent="-171450">
              <a:buFontTx/>
              <a:buChar char="-"/>
            </a:pPr>
            <a:r>
              <a:rPr lang="en-US" dirty="0"/>
              <a:t>It serves</a:t>
            </a:r>
            <a:r>
              <a:rPr lang="en-US" baseline="0" dirty="0"/>
              <a:t> as the framework for WIMGA’s three-year strategic plan.</a:t>
            </a:r>
          </a:p>
          <a:p>
            <a:pPr marL="0" indent="0">
              <a:buFontTx/>
              <a:buNone/>
            </a:pPr>
            <a:r>
              <a:rPr lang="en-US" baseline="0" dirty="0"/>
              <a:t>-  It helps promote WIMGA – who were are and what we do.</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dirty="0"/>
          </a:p>
        </p:txBody>
      </p:sp>
    </p:spTree>
    <p:extLst>
      <p:ext uri="{BB962C8B-B14F-4D97-AF65-F5344CB8AC3E}">
        <p14:creationId xmlns:p14="http://schemas.microsoft.com/office/powerpoint/2010/main" val="361530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WIMGA is a statewide association</a:t>
            </a:r>
            <a:r>
              <a:rPr lang="en-US" baseline="0" dirty="0"/>
              <a:t> </a:t>
            </a:r>
            <a:r>
              <a:rPr lang="en-US" dirty="0"/>
              <a:t> formed in 1992 by MGVs around the state as a result of a statewide meeting held in Stevens Point.</a:t>
            </a:r>
          </a:p>
          <a:p>
            <a:endParaRPr lang="en-US" b="0" dirty="0"/>
          </a:p>
          <a:p>
            <a:r>
              <a:rPr lang="en-US" b="0" dirty="0"/>
              <a:t>-</a:t>
            </a:r>
            <a:r>
              <a:rPr lang="en-US" b="0" baseline="0" dirty="0"/>
              <a:t> </a:t>
            </a:r>
            <a:r>
              <a:rPr lang="en-US" b="0" dirty="0"/>
              <a:t>The WIMGA is the communication link between MGVs throughout the state and a voice for ideas and issues relating to the MGV Program.</a:t>
            </a:r>
          </a:p>
          <a:p>
            <a:endParaRPr lang="en-US" b="0" dirty="0"/>
          </a:p>
          <a:p>
            <a:r>
              <a:rPr lang="en-US" b="0" dirty="0"/>
              <a:t>- Members of the WIMGA Board of Directors sit on the WI MG Advisory Committee with UW-Extension Horticulture Specialists and Agents to recommend policy for the MGV Program.</a:t>
            </a:r>
          </a:p>
          <a:p>
            <a:endParaRPr lang="en-US" b="0" dirty="0"/>
          </a:p>
          <a:p>
            <a:r>
              <a:rPr lang="en-US" b="0" dirty="0"/>
              <a:t>- WIMGA should not be confused with the Master Gardener Program. The MG Program is a separate entity, with its own set of responsibilities for MGVs. To learn more about the MG Program go to their website at www.wimastergardener.org  </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dirty="0"/>
          </a:p>
        </p:txBody>
      </p:sp>
    </p:spTree>
    <p:extLst>
      <p:ext uri="{BB962C8B-B14F-4D97-AF65-F5344CB8AC3E}">
        <p14:creationId xmlns:p14="http://schemas.microsoft.com/office/powerpoint/2010/main" val="383273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All Board members are certified Master Gardener Volunteers; attend all Board meetings; participate at WIMGA Annual Conference(s), participate in at least one WIMGA working committee, and share the work of WIMGA with their respective local associations.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twelve (12) District Directors give regional geographic representation based on the six (6) WIMGA Districts to the WIMGA Board and represent those associations in those districts. District Directors are chosen by their Local Representatives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three At-­Large Directors are elected by the membership of WIMGA as a whole and represent all MGVs in the state, especially those who are independent of any member association of WIMGA. The At-­Large Directors do not need to be a Local Representative but must be a Certified Master Gardener Volunteer in good standing.</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4</a:t>
            </a:fld>
            <a:endParaRPr lang="en-US" dirty="0"/>
          </a:p>
        </p:txBody>
      </p:sp>
    </p:spTree>
    <p:extLst>
      <p:ext uri="{BB962C8B-B14F-4D97-AF65-F5344CB8AC3E}">
        <p14:creationId xmlns:p14="http://schemas.microsoft.com/office/powerpoint/2010/main" val="4043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six WIMGA Districts</a:t>
            </a:r>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dirty="0"/>
          </a:p>
        </p:txBody>
      </p:sp>
    </p:spTree>
    <p:extLst>
      <p:ext uri="{BB962C8B-B14F-4D97-AF65-F5344CB8AC3E}">
        <p14:creationId xmlns:p14="http://schemas.microsoft.com/office/powerpoint/2010/main" val="414512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Local Representatives are selected by their respective Local Association,  must be a certified Master Gardener Volunteer in good standing.   </a:t>
            </a:r>
          </a:p>
          <a:p>
            <a:pPr marL="0" indent="0">
              <a:buFontTx/>
              <a:buNone/>
            </a:pPr>
            <a:r>
              <a:rPr lang="en-US" sz="1200" b="0" i="0" u="none" strike="noStrike" kern="1200" baseline="0" dirty="0">
                <a:solidFill>
                  <a:schemeClr val="tx1"/>
                </a:solidFill>
                <a:latin typeface="+mn-lt"/>
                <a:ea typeface="+mn-ea"/>
                <a:cs typeface="+mn-cs"/>
              </a:rPr>
              <a:t>-  Term limits are determined by each Local Association. If a Local Representative vacates his/her position, the Local Association must designate a replacement within sixty (60) days.</a:t>
            </a:r>
          </a:p>
          <a:p>
            <a:pPr marL="171450" indent="-171450">
              <a:buFontTx/>
              <a:buChar char="-"/>
            </a:pPr>
            <a:r>
              <a:rPr lang="en-US" sz="1200" b="0" i="0" u="none" strike="noStrike" kern="1200" baseline="0" dirty="0">
                <a:solidFill>
                  <a:schemeClr val="tx1"/>
                </a:solidFill>
                <a:latin typeface="+mn-lt"/>
                <a:ea typeface="+mn-ea"/>
                <a:cs typeface="+mn-cs"/>
              </a:rPr>
              <a:t>Local Representatives share information from WIMGA to their local associations and bring to the Board any issues of concern from their local associations that need to be addressed.  </a:t>
            </a:r>
          </a:p>
          <a:p>
            <a:pPr marL="171450" indent="-171450">
              <a:buFontTx/>
              <a:buChar char="-"/>
            </a:pPr>
            <a:r>
              <a:rPr lang="en-US" sz="1200" b="0" i="0" u="none" strike="noStrike" kern="1200" baseline="0" dirty="0">
                <a:solidFill>
                  <a:schemeClr val="tx1"/>
                </a:solidFill>
                <a:latin typeface="+mn-lt"/>
                <a:ea typeface="+mn-ea"/>
                <a:cs typeface="+mn-cs"/>
              </a:rPr>
              <a:t>They also make certain local treasurers send in yearly dues and addresses of members, provide the WIMGA Secretary with a current list of the local association’s officers, participate on any of the WIMGA committees  and/or strategic initiatives as a member with full rights on that committee.</a:t>
            </a:r>
          </a:p>
          <a:p>
            <a:r>
              <a:rPr lang="en-US" sz="1200" b="0" i="0" u="none" strike="noStrike" kern="1200" baseline="0" dirty="0">
                <a:solidFill>
                  <a:schemeClr val="tx1"/>
                </a:solidFill>
                <a:latin typeface="+mn-lt"/>
                <a:ea typeface="+mn-ea"/>
                <a:cs typeface="+mn-cs"/>
              </a:rPr>
              <a:t>-  They attend the spring and fall face-to-face meetings of Locals Representatives with the WIMGA Board., and participate on any of the WIMGA committees and/or strategic initiatives as a member with full rights on that committee.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6</a:t>
            </a:fld>
            <a:endParaRPr lang="en-US" dirty="0"/>
          </a:p>
        </p:txBody>
      </p:sp>
    </p:spTree>
    <p:extLst>
      <p:ext uri="{BB962C8B-B14F-4D97-AF65-F5344CB8AC3E}">
        <p14:creationId xmlns:p14="http://schemas.microsoft.com/office/powerpoint/2010/main" val="254549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local association may join WIMGA by petitioning the State Association for admission in writing.  The steps and information that would need to be provided can be found on the WIMGA website.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MGVs not affiliated with local associations send their dues directly to the WIMGA current Treasurer by January 15 of each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There are many local MG associations that belong to the WIMGA. There are also active MGVs who are individual members of the WIMGA but do not yet have a local association in their area. There are also some active MG groups and individuals in WI who are not yet members of the WIMGA.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WIMGA dues are $5 per person. It is the responsibility of each Local Association’s Treasurer to assure dues are paid by January 15 of each year and sent to WIMGA’s Treasurer along with a list of current paid members. MGVs not affiliated with local associations need to send their dues directly to the WlMGA Treasurer by January 15 of each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Membership dues are used towards numerous programs supported by WIMGA.</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7</a:t>
            </a:fld>
            <a:endParaRPr lang="en-US" dirty="0"/>
          </a:p>
        </p:txBody>
      </p:sp>
    </p:spTree>
    <p:extLst>
      <p:ext uri="{BB962C8B-B14F-4D97-AF65-F5344CB8AC3E}">
        <p14:creationId xmlns:p14="http://schemas.microsoft.com/office/powerpoint/2010/main" val="341506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WIMGA Newsletter is a bimonthly publication (Jan, March, May, July, September, November) about MGV associations activities written by MGVs. It includes information about WIMGA, WIMGA activities, or information relevant to local associations. MGVs learn about projects in other counties, places to visit,  and educational programs making</a:t>
            </a:r>
            <a:r>
              <a:rPr lang="en-US" sz="1200" kern="1200" baseline="0" dirty="0">
                <a:solidFill>
                  <a:schemeClr val="tx1"/>
                </a:solidFill>
                <a:effectLst/>
                <a:latin typeface="+mn-lt"/>
                <a:ea typeface="+mn-ea"/>
                <a:cs typeface="+mn-cs"/>
              </a:rPr>
              <a:t> an impact</a:t>
            </a:r>
            <a:r>
              <a:rPr lang="en-US" sz="1200" kern="1200" dirty="0">
                <a:solidFill>
                  <a:schemeClr val="tx1"/>
                </a:solidFill>
                <a:effectLst/>
                <a:latin typeface="+mn-lt"/>
                <a:ea typeface="+mn-ea"/>
                <a:cs typeface="+mn-cs"/>
              </a:rPr>
              <a:t> on Wisconsin</a:t>
            </a:r>
            <a:r>
              <a:rPr lang="en-US" sz="1200" kern="1200" baseline="0" dirty="0">
                <a:solidFill>
                  <a:schemeClr val="tx1"/>
                </a:solidFill>
                <a:effectLst/>
                <a:latin typeface="+mn-lt"/>
                <a:ea typeface="+mn-ea"/>
                <a:cs typeface="+mn-cs"/>
              </a:rPr>
              <a:t> communities.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newsletter is sent through email or direct mail from the Master Gardener Program office to WIMGA dues paying members.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WIMGA</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ues help offset the cost of mailing the newsletter.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8</a:t>
            </a:fld>
            <a:endParaRPr lang="en-US" dirty="0"/>
          </a:p>
        </p:txBody>
      </p:sp>
    </p:spTree>
    <p:extLst>
      <p:ext uri="{BB962C8B-B14F-4D97-AF65-F5344CB8AC3E}">
        <p14:creationId xmlns:p14="http://schemas.microsoft.com/office/powerpoint/2010/main" val="338564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 Membership dues and other funds are used to support numerous programs.  </a:t>
            </a:r>
          </a:p>
          <a:p>
            <a:endParaRPr lang="en-US"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Wisconsin Public Radio is a civic and cultural resource that exists to enlighten and enrich the quality of life for its listeners. During the program “Garden Talk” host Larry Miller discusses gardening topics with his guests.  WIMGA  donates to WI Public Radio to support Larry and “Garden Talk.”  In the first year of support, we donated $1000 and that support has grown to the current level of support - $5000.  The WIMGA Board of Directors feel very positive about supporting WPR and the “Garden Talk” Program.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Another area of support has been the National Junior Horticulture Association and the WI Junior Horticulture Association. The National Junior Horticultural Association (NJHA) was founded in 1934 and was the first organization in the world dedicated solely to youth and horticulture.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On the national level, WIMGA sponsors the “Writing in Horticulture” Contest, which includes Poetry, Creative Writing and Informative Writing in three separate age categories – age 10 – 14; age 15 – 18 and age 19 -22.  Cash awards are presented to the winners.  Young people from all over the United States attend this conference and participate in the many different contests.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In Wisconsin, we support the young people who qualify and attend the national conference each year in a different are of the nation. </a:t>
            </a:r>
          </a:p>
          <a:p>
            <a:r>
              <a:rPr lang="en-US" sz="1200" kern="1200" dirty="0">
                <a:solidFill>
                  <a:schemeClr val="tx1"/>
                </a:solidFill>
                <a:effectLst/>
                <a:latin typeface="+mn-lt"/>
                <a:ea typeface="+mn-ea"/>
                <a:cs typeface="+mn-cs"/>
              </a:rPr>
              <a:t>The past president of NJHA is from Wisconsin and over the years, many youth from our state have held offices in NJHA.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Contributions to the Master Gardener Foundation provides support to improve educational programs and training materials and continue program office activities, in order to maintain the strong tradition of quality education and assistance to individual MGVs and local MG associations in their mission to assist UW-Extension in community horticultural programs through volunteerism, education and environmental stewardship.</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WIMGA provides educational grants for MGV community projects</a:t>
            </a:r>
          </a:p>
          <a:p>
            <a:endParaRPr lang="en-US" sz="1200" u="none" strike="noStrike" kern="120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9</a:t>
            </a:fld>
            <a:endParaRPr lang="en-US" dirty="0"/>
          </a:p>
        </p:txBody>
      </p:sp>
    </p:spTree>
    <p:extLst>
      <p:ext uri="{BB962C8B-B14F-4D97-AF65-F5344CB8AC3E}">
        <p14:creationId xmlns:p14="http://schemas.microsoft.com/office/powerpoint/2010/main" val="41141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a:t>Click to edit Master title style</a:t>
            </a:r>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5389C-FACC-452B-B4C1-3BD186F45CB8}" type="datetime1">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E844-3C76-42C8-BBA9-088C96A067BA}" type="datetime1">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24594C-40D9-4922-A63A-E4D7E3C24D49}" type="datetime1">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a:t>Click to edit Master title style</a:t>
            </a:r>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2/27/2018</a:t>
            </a:fld>
            <a:endParaRPr lang="en-US" dirty="0"/>
          </a:p>
        </p:txBody>
      </p:sp>
      <p:sp>
        <p:nvSpPr>
          <p:cNvPr id="6" name="Footer Placeholder 5"/>
          <p:cNvSpPr>
            <a:spLocks noGrp="1"/>
          </p:cNvSpPr>
          <p:nvPr>
            <p:ph type="ftr" sz="quarter" idx="11"/>
          </p:nvPr>
        </p:nvSpPr>
        <p:spPr>
          <a:xfrm>
            <a:off x="794328" y="7075904"/>
            <a:ext cx="4123765" cy="274022"/>
          </a:xfrm>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AACA8F-D5ED-4B90-A100-0BDC54A645DF}" type="datetime1">
              <a:rPr lang="en-US" smtClean="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902" y="559594"/>
            <a:ext cx="97313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29CD98-8566-471F-B6F9-93E04967ED47}" type="datetime1">
              <a:rPr lang="en-US" smtClean="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031" y="559594"/>
            <a:ext cx="97313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Picture Placeholder 6"/>
          <p:cNvSpPr>
            <a:spLocks noGrp="1"/>
          </p:cNvSpPr>
          <p:nvPr>
            <p:ph type="pic" sz="quarter" idx="13"/>
          </p:nvPr>
        </p:nvSpPr>
        <p:spPr>
          <a:xfrm>
            <a:off x="152400" y="559594"/>
            <a:ext cx="914400" cy="914400"/>
          </a:xfrm>
        </p:spPr>
        <p:txBody>
          <a:bodyPr/>
          <a:lstStyle/>
          <a:p>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
        <p:nvSpPr>
          <p:cNvPr id="5" name="Title 1"/>
          <p:cNvSpPr>
            <a:spLocks noGrp="1"/>
          </p:cNvSpPr>
          <p:nvPr>
            <p:ph type="title"/>
          </p:nvPr>
        </p:nvSpPr>
        <p:spPr>
          <a:xfrm>
            <a:off x="1295400" y="419100"/>
            <a:ext cx="9601200" cy="1257300"/>
          </a:xfrm>
        </p:spPr>
        <p:txBody>
          <a:bodyPr/>
          <a:lstStyle/>
          <a:p>
            <a:r>
              <a:rPr lang="en-US"/>
              <a:t>Click to edit Master title style</a:t>
            </a:r>
          </a:p>
        </p:txBody>
      </p:sp>
      <p:sp>
        <p:nvSpPr>
          <p:cNvPr id="7" name="Content Placeholder 2"/>
          <p:cNvSpPr>
            <a:spLocks noGrp="1"/>
          </p:cNvSpPr>
          <p:nvPr>
            <p:ph idx="1"/>
          </p:nvPr>
        </p:nvSpPr>
        <p:spPr>
          <a:xfrm>
            <a:off x="1295400" y="1905000"/>
            <a:ext cx="9601200" cy="4267200"/>
          </a:xfrm>
        </p:spPr>
        <p:txBody>
          <a:bodyPr/>
          <a:lstStyle>
            <a:lvl1pPr>
              <a:defRPr sz="2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2/27/2018</a:t>
            </a:fld>
            <a:endParaRPr lang="en-US" dirty="0"/>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www.wimga.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wimga.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4.gi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335" y="0"/>
            <a:ext cx="6629400" cy="2743200"/>
          </a:xfrm>
        </p:spPr>
        <p:txBody>
          <a:bodyPr/>
          <a:lstStyle/>
          <a:p>
            <a:r>
              <a:rPr lang="en-US" dirty="0"/>
              <a:t>WIMGA</a:t>
            </a:r>
          </a:p>
        </p:txBody>
      </p:sp>
      <p:sp>
        <p:nvSpPr>
          <p:cNvPr id="3" name="Subtitle 2"/>
          <p:cNvSpPr>
            <a:spLocks noGrp="1"/>
          </p:cNvSpPr>
          <p:nvPr>
            <p:ph type="subTitle" idx="1"/>
          </p:nvPr>
        </p:nvSpPr>
        <p:spPr>
          <a:xfrm>
            <a:off x="959335" y="2743199"/>
            <a:ext cx="6629400" cy="2372497"/>
          </a:xfrm>
        </p:spPr>
        <p:txBody>
          <a:bodyPr>
            <a:normAutofit/>
          </a:bodyPr>
          <a:lstStyle/>
          <a:p>
            <a:r>
              <a:rPr lang="en-US" sz="2800" dirty="0"/>
              <a:t>Wisconsin Master Gardeners Association</a:t>
            </a:r>
          </a:p>
          <a:p>
            <a:endParaRPr lang="en-US" dirty="0"/>
          </a:p>
          <a:p>
            <a:endParaRPr lang="en-US" dirty="0"/>
          </a:p>
          <a:p>
            <a:r>
              <a:rPr lang="en-US" dirty="0"/>
              <a:t>				</a:t>
            </a:r>
          </a:p>
          <a:p>
            <a:endParaRPr lang="en-US" sz="2000" i="1" dirty="0"/>
          </a:p>
          <a:p>
            <a:r>
              <a:rPr lang="en-US" sz="2000" i="1" dirty="0"/>
              <a:t>				Established 1992</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81" y="3657600"/>
            <a:ext cx="3048000" cy="2286000"/>
          </a:xfrm>
          <a:prstGeom prst="rect">
            <a:avLst/>
          </a:prstGeom>
          <a:effectLst>
            <a:softEdge rad="635000"/>
          </a:effectLst>
        </p:spPr>
      </p:pic>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Educational Grants</a:t>
            </a:r>
          </a:p>
        </p:txBody>
      </p:sp>
      <p:sp>
        <p:nvSpPr>
          <p:cNvPr id="3" name="Content Placeholder 2"/>
          <p:cNvSpPr>
            <a:spLocks noGrp="1"/>
          </p:cNvSpPr>
          <p:nvPr>
            <p:ph idx="1"/>
          </p:nvPr>
        </p:nvSpPr>
        <p:spPr>
          <a:xfrm>
            <a:off x="1295400" y="1905000"/>
            <a:ext cx="10053918" cy="4267200"/>
          </a:xfrm>
        </p:spPr>
        <p:txBody>
          <a:bodyPr/>
          <a:lstStyle/>
          <a:p>
            <a:r>
              <a:rPr lang="en-US" dirty="0">
                <a:solidFill>
                  <a:schemeClr val="bg1"/>
                </a:solidFill>
              </a:rPr>
              <a:t>Support community education</a:t>
            </a:r>
          </a:p>
          <a:p>
            <a:r>
              <a:rPr lang="en-US" dirty="0">
                <a:solidFill>
                  <a:schemeClr val="bg1"/>
                </a:solidFill>
              </a:rPr>
              <a:t>Provide grants to Master Gardener Associations in their respective communities</a:t>
            </a:r>
          </a:p>
          <a:p>
            <a:r>
              <a:rPr lang="en-US" dirty="0">
                <a:solidFill>
                  <a:schemeClr val="bg1"/>
                </a:solidFill>
              </a:rPr>
              <a:t>Three grants levels</a:t>
            </a:r>
          </a:p>
          <a:p>
            <a:pPr lvl="1"/>
            <a:r>
              <a:rPr lang="en-US" dirty="0">
                <a:solidFill>
                  <a:schemeClr val="bg1"/>
                </a:solidFill>
              </a:rPr>
              <a:t>$100</a:t>
            </a:r>
          </a:p>
          <a:p>
            <a:pPr lvl="1"/>
            <a:r>
              <a:rPr lang="en-US" dirty="0">
                <a:solidFill>
                  <a:schemeClr val="bg1"/>
                </a:solidFill>
              </a:rPr>
              <a:t>$250</a:t>
            </a:r>
          </a:p>
          <a:p>
            <a:pPr lvl="1"/>
            <a:r>
              <a:rPr lang="en-US" dirty="0">
                <a:solidFill>
                  <a:schemeClr val="bg1"/>
                </a:solidFill>
              </a:rPr>
              <a:t>$400</a:t>
            </a:r>
          </a:p>
          <a:p>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Tree>
    <p:extLst>
      <p:ext uri="{BB962C8B-B14F-4D97-AF65-F5344CB8AC3E}">
        <p14:creationId xmlns:p14="http://schemas.microsoft.com/office/powerpoint/2010/main" val="255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Annual / Regional Conference</a:t>
            </a:r>
          </a:p>
        </p:txBody>
      </p:sp>
      <p:sp>
        <p:nvSpPr>
          <p:cNvPr id="3" name="Content Placeholder 2"/>
          <p:cNvSpPr>
            <a:spLocks noGrp="1"/>
          </p:cNvSpPr>
          <p:nvPr>
            <p:ph idx="1"/>
          </p:nvPr>
        </p:nvSpPr>
        <p:spPr/>
        <p:txBody>
          <a:bodyPr/>
          <a:lstStyle/>
          <a:p>
            <a:r>
              <a:rPr lang="en-US" dirty="0">
                <a:solidFill>
                  <a:schemeClr val="bg1"/>
                </a:solidFill>
              </a:rPr>
              <a:t>Acts as venue for WIMGA Annual Meeting</a:t>
            </a:r>
          </a:p>
          <a:p>
            <a:r>
              <a:rPr lang="en-US" dirty="0">
                <a:solidFill>
                  <a:schemeClr val="bg1"/>
                </a:solidFill>
              </a:rPr>
              <a:t>Provides educational seminars with state-of-the-art horticulture practices</a:t>
            </a:r>
          </a:p>
          <a:p>
            <a:r>
              <a:rPr lang="en-US" dirty="0">
                <a:solidFill>
                  <a:schemeClr val="bg1"/>
                </a:solidFill>
              </a:rPr>
              <a:t>Offers networking opportunity for MGVs</a:t>
            </a:r>
          </a:p>
          <a:p>
            <a:r>
              <a:rPr lang="en-US" dirty="0">
                <a:solidFill>
                  <a:schemeClr val="bg1"/>
                </a:solidFill>
              </a:rPr>
              <a:t>Serves as primary WIMGA fundraiser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Tree>
    <p:extLst>
      <p:ext uri="{BB962C8B-B14F-4D97-AF65-F5344CB8AC3E}">
        <p14:creationId xmlns:p14="http://schemas.microsoft.com/office/powerpoint/2010/main" val="115613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 Key Strategies</a:t>
            </a:r>
          </a:p>
        </p:txBody>
      </p:sp>
      <p:sp>
        <p:nvSpPr>
          <p:cNvPr id="3" name="Content Placeholder 2"/>
          <p:cNvSpPr>
            <a:spLocks noGrp="1"/>
          </p:cNvSpPr>
          <p:nvPr>
            <p:ph idx="1"/>
          </p:nvPr>
        </p:nvSpPr>
        <p:spPr>
          <a:xfrm>
            <a:off x="1295400" y="1905000"/>
            <a:ext cx="4835577" cy="4267200"/>
          </a:xfrm>
        </p:spPr>
        <p:txBody>
          <a:bodyPr>
            <a:normAutofit/>
          </a:bodyPr>
          <a:lstStyle/>
          <a:p>
            <a:pPr marL="0" indent="0">
              <a:buNone/>
            </a:pPr>
            <a:r>
              <a:rPr lang="en-US" sz="2200" dirty="0">
                <a:solidFill>
                  <a:schemeClr val="bg1"/>
                </a:solidFill>
              </a:rPr>
              <a:t>Collective Voice </a:t>
            </a:r>
          </a:p>
          <a:p>
            <a:pPr lvl="1"/>
            <a:r>
              <a:rPr lang="en-US" dirty="0">
                <a:solidFill>
                  <a:schemeClr val="bg1"/>
                </a:solidFill>
              </a:rPr>
              <a:t>Website</a:t>
            </a:r>
          </a:p>
          <a:p>
            <a:pPr lvl="1"/>
            <a:r>
              <a:rPr lang="en-US" dirty="0">
                <a:solidFill>
                  <a:schemeClr val="bg1"/>
                </a:solidFill>
              </a:rPr>
              <a:t>Newsletter</a:t>
            </a:r>
          </a:p>
          <a:p>
            <a:pPr lvl="1"/>
            <a:r>
              <a:rPr lang="en-US" dirty="0">
                <a:solidFill>
                  <a:schemeClr val="bg1"/>
                </a:solidFill>
              </a:rPr>
              <a:t>Marketing </a:t>
            </a:r>
          </a:p>
          <a:p>
            <a:pPr lvl="1"/>
            <a:r>
              <a:rPr lang="en-US" dirty="0">
                <a:solidFill>
                  <a:schemeClr val="bg1"/>
                </a:solidFill>
              </a:rPr>
              <a:t>Board Manual</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
        <p:nvSpPr>
          <p:cNvPr id="8" name="Content Placeholder 2"/>
          <p:cNvSpPr txBox="1">
            <a:spLocks/>
          </p:cNvSpPr>
          <p:nvPr/>
        </p:nvSpPr>
        <p:spPr>
          <a:xfrm>
            <a:off x="6445770" y="1905000"/>
            <a:ext cx="4627004"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rPr>
              <a:t>Strong Networks </a:t>
            </a:r>
          </a:p>
          <a:p>
            <a:pPr lvl="1"/>
            <a:r>
              <a:rPr lang="en-US" dirty="0">
                <a:solidFill>
                  <a:schemeClr val="bg1"/>
                </a:solidFill>
              </a:rPr>
              <a:t>Collaborative Practices</a:t>
            </a:r>
          </a:p>
          <a:p>
            <a:pPr lvl="1"/>
            <a:r>
              <a:rPr lang="en-US" dirty="0">
                <a:solidFill>
                  <a:schemeClr val="bg1"/>
                </a:solidFill>
              </a:rPr>
              <a:t>Awards and Recognition Program</a:t>
            </a:r>
          </a:p>
          <a:p>
            <a:pPr lvl="1"/>
            <a:r>
              <a:rPr lang="en-US" dirty="0">
                <a:solidFill>
                  <a:schemeClr val="bg1"/>
                </a:solidFill>
              </a:rPr>
              <a:t>Mentoring Program</a:t>
            </a:r>
          </a:p>
          <a:p>
            <a:pPr lvl="1"/>
            <a:r>
              <a:rPr lang="en-US" dirty="0">
                <a:solidFill>
                  <a:schemeClr val="bg1"/>
                </a:solidFill>
              </a:rPr>
              <a:t>Speakers’ Bureau</a:t>
            </a:r>
          </a:p>
          <a:p>
            <a:endParaRPr lang="en-US" dirty="0"/>
          </a:p>
        </p:txBody>
      </p:sp>
    </p:spTree>
    <p:extLst>
      <p:ext uri="{BB962C8B-B14F-4D97-AF65-F5344CB8AC3E}">
        <p14:creationId xmlns:p14="http://schemas.microsoft.com/office/powerpoint/2010/main" val="197099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 Key Strategies</a:t>
            </a:r>
          </a:p>
        </p:txBody>
      </p:sp>
      <p:sp>
        <p:nvSpPr>
          <p:cNvPr id="5" name="Content Placeholder 4"/>
          <p:cNvSpPr>
            <a:spLocks noGrp="1"/>
          </p:cNvSpPr>
          <p:nvPr>
            <p:ph idx="1"/>
          </p:nvPr>
        </p:nvSpPr>
        <p:spPr>
          <a:xfrm>
            <a:off x="1295400" y="1905000"/>
            <a:ext cx="4640705" cy="4267200"/>
          </a:xfrm>
        </p:spPr>
        <p:txBody>
          <a:bodyPr/>
          <a:lstStyle/>
          <a:p>
            <a:pPr marL="0" indent="0">
              <a:buNone/>
            </a:pPr>
            <a:r>
              <a:rPr lang="en-US" dirty="0">
                <a:solidFill>
                  <a:schemeClr val="bg1"/>
                </a:solidFill>
              </a:rPr>
              <a:t>Partnership with UW-Extension</a:t>
            </a:r>
          </a:p>
          <a:p>
            <a:pPr lvl="1"/>
            <a:r>
              <a:rPr lang="en-US" dirty="0">
                <a:solidFill>
                  <a:schemeClr val="bg1"/>
                </a:solidFill>
              </a:rPr>
              <a:t>Champion best horticulture practices</a:t>
            </a:r>
          </a:p>
          <a:p>
            <a:pPr lvl="1"/>
            <a:r>
              <a:rPr lang="en-US" dirty="0">
                <a:solidFill>
                  <a:schemeClr val="bg1"/>
                </a:solidFill>
              </a:rPr>
              <a:t>Help extend UW-Extension’s educational role to the public</a:t>
            </a:r>
          </a:p>
          <a:p>
            <a:pPr lvl="1"/>
            <a:r>
              <a:rPr lang="en-US" dirty="0">
                <a:solidFill>
                  <a:schemeClr val="bg1"/>
                </a:solidFill>
              </a:rPr>
              <a:t>Serve as members of the UW-Extension Advisory Committee</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
        <p:nvSpPr>
          <p:cNvPr id="7" name="Content Placeholder 4"/>
          <p:cNvSpPr txBox="1">
            <a:spLocks/>
          </p:cNvSpPr>
          <p:nvPr/>
        </p:nvSpPr>
        <p:spPr>
          <a:xfrm>
            <a:off x="6505731" y="1905000"/>
            <a:ext cx="5039194"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rPr>
              <a:t>Fiscal Accountability</a:t>
            </a:r>
          </a:p>
          <a:p>
            <a:pPr lvl="1"/>
            <a:r>
              <a:rPr lang="en-US" dirty="0">
                <a:solidFill>
                  <a:schemeClr val="bg1"/>
                </a:solidFill>
              </a:rPr>
              <a:t>Align Grants to Support Projects</a:t>
            </a:r>
          </a:p>
          <a:p>
            <a:pPr lvl="1"/>
            <a:r>
              <a:rPr lang="en-US" dirty="0">
                <a:solidFill>
                  <a:schemeClr val="bg1"/>
                </a:solidFill>
              </a:rPr>
              <a:t>Treasurer’s Column for WIMGA Newsletter </a:t>
            </a:r>
          </a:p>
          <a:p>
            <a:endParaRPr lang="en-US" dirty="0"/>
          </a:p>
        </p:txBody>
      </p:sp>
    </p:spTree>
    <p:extLst>
      <p:ext uri="{BB962C8B-B14F-4D97-AF65-F5344CB8AC3E}">
        <p14:creationId xmlns:p14="http://schemas.microsoft.com/office/powerpoint/2010/main" val="17397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Website: </a:t>
            </a:r>
            <a:r>
              <a:rPr lang="en-US" dirty="0">
                <a:solidFill>
                  <a:schemeClr val="bg1"/>
                </a:solidFill>
                <a:hlinkClick r:id="rId3"/>
              </a:rPr>
              <a:t>www.wimga.org</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Membership Dues</a:t>
            </a:r>
          </a:p>
          <a:p>
            <a:r>
              <a:rPr lang="en-US" dirty="0">
                <a:solidFill>
                  <a:schemeClr val="bg1"/>
                </a:solidFill>
              </a:rPr>
              <a:t>Grants </a:t>
            </a:r>
          </a:p>
          <a:p>
            <a:r>
              <a:rPr lang="en-US" dirty="0">
                <a:solidFill>
                  <a:schemeClr val="bg1"/>
                </a:solidFill>
              </a:rPr>
              <a:t>Conferences</a:t>
            </a:r>
          </a:p>
          <a:p>
            <a:r>
              <a:rPr lang="en-US" dirty="0">
                <a:solidFill>
                  <a:schemeClr val="bg1"/>
                </a:solidFill>
              </a:rPr>
              <a:t>List of Board of Directors</a:t>
            </a:r>
          </a:p>
          <a:p>
            <a:r>
              <a:rPr lang="en-US" dirty="0">
                <a:solidFill>
                  <a:schemeClr val="bg1"/>
                </a:solidFill>
              </a:rPr>
              <a:t>List of Local Representatives</a:t>
            </a:r>
          </a:p>
          <a:p>
            <a:r>
              <a:rPr lang="en-US" dirty="0">
                <a:solidFill>
                  <a:schemeClr val="bg1"/>
                </a:solidFill>
              </a:rPr>
              <a:t>Documents</a:t>
            </a:r>
          </a:p>
          <a:p>
            <a:pPr marL="274320" lvl="1" indent="0">
              <a:buNone/>
            </a:pPr>
            <a:r>
              <a:rPr lang="en-US" dirty="0">
                <a:solidFill>
                  <a:schemeClr val="bg1"/>
                </a:solidFill>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17720"/>
            <a:ext cx="3346591" cy="2240280"/>
          </a:xfrm>
          <a:prstGeom prst="rect">
            <a:avLst/>
          </a:prstGeom>
          <a:effectLst>
            <a:softEdge rad="635000"/>
          </a:effectLst>
        </p:spPr>
      </p:pic>
    </p:spTree>
    <p:extLst>
      <p:ext uri="{BB962C8B-B14F-4D97-AF65-F5344CB8AC3E}">
        <p14:creationId xmlns:p14="http://schemas.microsoft.com/office/powerpoint/2010/main" val="152567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Developed by Chris Jacobs, WIMGA Director-at-Large</a:t>
            </a:r>
          </a:p>
        </p:txBody>
      </p:sp>
      <p:sp>
        <p:nvSpPr>
          <p:cNvPr id="3" name="Content Placeholder 2"/>
          <p:cNvSpPr>
            <a:spLocks noGrp="1"/>
          </p:cNvSpPr>
          <p:nvPr>
            <p:ph idx="1"/>
          </p:nvPr>
        </p:nvSpPr>
        <p:spPr/>
        <p:txBody>
          <a:bodyPr/>
          <a:lstStyle/>
          <a:p>
            <a:endParaRPr lang="en-US" dirty="0"/>
          </a:p>
          <a:p>
            <a:endParaRPr lang="en-US" dirty="0"/>
          </a:p>
          <a:p>
            <a:endParaRPr lang="en-US" dirty="0"/>
          </a:p>
          <a:p>
            <a:pPr algn="ctr"/>
            <a:endParaRPr lang="en-US" dirty="0"/>
          </a:p>
        </p:txBody>
      </p:sp>
      <p:grpSp>
        <p:nvGrpSpPr>
          <p:cNvPr id="14" name="Group 13"/>
          <p:cNvGrpSpPr/>
          <p:nvPr/>
        </p:nvGrpSpPr>
        <p:grpSpPr>
          <a:xfrm>
            <a:off x="4114799" y="1905001"/>
            <a:ext cx="5894173" cy="4495800"/>
            <a:chOff x="1181100" y="0"/>
            <a:chExt cx="5448300" cy="1937385"/>
          </a:xfrm>
        </p:grpSpPr>
        <p:sp>
          <p:nvSpPr>
            <p:cNvPr id="15" name="Text Box 1"/>
            <p:cNvSpPr txBox="1"/>
            <p:nvPr/>
          </p:nvSpPr>
          <p:spPr>
            <a:xfrm>
              <a:off x="1181100" y="0"/>
              <a:ext cx="5448300" cy="1937385"/>
            </a:xfrm>
            <a:prstGeom prst="rect">
              <a:avLst/>
            </a:prstGeom>
            <a:gradFill>
              <a:gsLst>
                <a:gs pos="0">
                  <a:schemeClr val="accent3">
                    <a:alpha val="34000"/>
                    <a:lumMod val="0"/>
                    <a:lumOff val="10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r="100000" b="100000"/>
              </a:path>
            </a:gradFill>
            <a:ln>
              <a:solidFill>
                <a:srgbClr val="00B050">
                  <a:alpha val="17000"/>
                </a:srgbClr>
              </a:solidFill>
            </a:ln>
            <a:effectLst>
              <a:softEdge rad="635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endParaRPr lang="en-US" sz="1200" dirty="0">
                <a:effectLst/>
                <a:latin typeface="Arial" charset="0"/>
                <a:ea typeface="Times New Roman" charset="0"/>
                <a:cs typeface="Times New Roman" charset="0"/>
              </a:endParaRPr>
            </a:p>
          </p:txBody>
        </p:sp>
        <p:sp>
          <p:nvSpPr>
            <p:cNvPr id="16" name="Text Box 3"/>
            <p:cNvSpPr txBox="1"/>
            <p:nvPr/>
          </p:nvSpPr>
          <p:spPr>
            <a:xfrm>
              <a:off x="1714500" y="914400"/>
              <a:ext cx="4794885" cy="102298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200" b="1" dirty="0">
                  <a:effectLst/>
                  <a:latin typeface="Arial" charset="0"/>
                  <a:ea typeface="Times New Roman" charset="0"/>
                  <a:cs typeface="Times New Roman" charset="0"/>
                </a:rPr>
                <a:t>The Wisconsin Master Gardeners Association (WIMGA) works in behalf of its WIMGA members in providing tools/services to support their volunteer horticulture activities throughout the state. </a:t>
              </a:r>
              <a:r>
                <a:rPr lang="en-US" sz="1200" b="1" u="sng" dirty="0">
                  <a:solidFill>
                    <a:srgbClr val="0563C1"/>
                  </a:solidFill>
                  <a:effectLst/>
                  <a:latin typeface="Arial" charset="0"/>
                  <a:ea typeface="Times New Roman" charset="0"/>
                  <a:cs typeface="Times New Roman" charset="0"/>
                  <a:hlinkClick r:id="rId2"/>
                </a:rPr>
                <a:t>http://www.wimga.org</a:t>
              </a:r>
              <a:endParaRPr lang="en-US" sz="1200" b="1" dirty="0">
                <a:effectLst/>
                <a:ea typeface="Times New Roman" charset="0"/>
                <a:cs typeface="Times New Roman" charset="0"/>
              </a:endParaRPr>
            </a:p>
            <a:p>
              <a:pPr marL="0" marR="0" algn="just">
                <a:spcBef>
                  <a:spcPts val="0"/>
                </a:spcBef>
                <a:spcAft>
                  <a:spcPts val="0"/>
                </a:spcAft>
              </a:pPr>
              <a:r>
                <a:rPr lang="en-US" sz="1200" dirty="0">
                  <a:effectLst/>
                  <a:latin typeface="Arial" charset="0"/>
                  <a:ea typeface="Times New Roman" charset="0"/>
                  <a:cs typeface="Times New Roman" charset="0"/>
                </a:rPr>
                <a:t> </a:t>
              </a:r>
            </a:p>
            <a:p>
              <a:pPr marL="0" marR="0" algn="just">
                <a:spcBef>
                  <a:spcPts val="0"/>
                </a:spcBef>
                <a:spcAft>
                  <a:spcPts val="0"/>
                </a:spcAft>
              </a:pPr>
              <a:endParaRPr lang="en-US" sz="1200" dirty="0">
                <a:latin typeface="Arial" charset="0"/>
                <a:ea typeface="Times New Roman" charset="0"/>
                <a:cs typeface="Times New Roman" charset="0"/>
              </a:endParaRPr>
            </a:p>
            <a:p>
              <a:pPr marL="0" marR="0" algn="just">
                <a:spcBef>
                  <a:spcPts val="0"/>
                </a:spcBef>
                <a:spcAft>
                  <a:spcPts val="0"/>
                </a:spcAft>
              </a:pPr>
              <a:endParaRPr lang="en-US" sz="1200" dirty="0">
                <a:effectLst/>
                <a:latin typeface="Arial" charset="0"/>
                <a:ea typeface="Times New Roman" charset="0"/>
                <a:cs typeface="Times New Roman" charset="0"/>
              </a:endParaRPr>
            </a:p>
            <a:p>
              <a:pPr marL="0" marR="0" algn="just">
                <a:spcBef>
                  <a:spcPts val="0"/>
                </a:spcBef>
                <a:spcAft>
                  <a:spcPts val="0"/>
                </a:spcAft>
              </a:pPr>
              <a:endParaRPr lang="en-US" sz="1200" dirty="0">
                <a:effectLst/>
                <a:latin typeface="Arial" charset="0"/>
                <a:ea typeface="Times New Roman" charset="0"/>
                <a:cs typeface="Times New Roman" charset="0"/>
              </a:endParaRPr>
            </a:p>
            <a:p>
              <a:pPr>
                <a:tabLst>
                  <a:tab pos="4199255" algn="l"/>
                </a:tabLst>
              </a:pPr>
              <a:r>
                <a:rPr lang="en-US" sz="1200" b="1" dirty="0">
                  <a:latin typeface="Arial" charset="0"/>
                  <a:ea typeface="Times New Roman" charset="0"/>
                  <a:cs typeface="Times New Roman" charset="0"/>
                </a:rPr>
                <a:t>Copyright.  All rights reserved.</a:t>
              </a:r>
              <a:endParaRPr lang="en-US" sz="2400" dirty="0">
                <a:ea typeface="Times New Roman" charset="0"/>
                <a:cs typeface="Times New Roman" charset="0"/>
              </a:endParaRPr>
            </a:p>
            <a:p>
              <a:r>
                <a:rPr lang="en-US" sz="2400" dirty="0">
                  <a:ea typeface="Times New Roman" charset="0"/>
                  <a:cs typeface="Times New Roman" charset="0"/>
                </a:rPr>
                <a:t> </a:t>
              </a:r>
            </a:p>
            <a:p>
              <a:pPr marL="0" marR="0" algn="just">
                <a:spcBef>
                  <a:spcPts val="0"/>
                </a:spcBef>
                <a:spcAft>
                  <a:spcPts val="0"/>
                </a:spcAft>
              </a:pPr>
              <a:endParaRPr lang="en-US" sz="1200" dirty="0">
                <a:effectLst/>
                <a:ea typeface="Times New Roman" charset="0"/>
                <a:cs typeface="Times New Roman" charset="0"/>
              </a:endParaRPr>
            </a:p>
            <a:p>
              <a:pPr marL="0" marR="0">
                <a:spcBef>
                  <a:spcPts val="0"/>
                </a:spcBef>
                <a:spcAft>
                  <a:spcPts val="0"/>
                </a:spcAft>
              </a:pPr>
              <a:r>
                <a:rPr lang="en-US" sz="1200" dirty="0">
                  <a:effectLst/>
                  <a:ea typeface="Times New Roman" charset="0"/>
                  <a:cs typeface="Times New Roman" charset="0"/>
                </a:rPr>
                <a:t> </a:t>
              </a:r>
            </a:p>
          </p:txBody>
        </p:sp>
      </p:gr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4259868" y="2154427"/>
            <a:ext cx="1621790" cy="1623060"/>
          </a:xfrm>
          <a:prstGeom prst="rect">
            <a:avLst/>
          </a:prstGeom>
        </p:spPr>
      </p:pic>
    </p:spTree>
    <p:extLst>
      <p:ext uri="{BB962C8B-B14F-4D97-AF65-F5344CB8AC3E}">
        <p14:creationId xmlns:p14="http://schemas.microsoft.com/office/powerpoint/2010/main" val="1585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VISION</a:t>
            </a:r>
          </a:p>
        </p:txBody>
      </p:sp>
      <p:sp>
        <p:nvSpPr>
          <p:cNvPr id="3" name="Content Placeholder 2"/>
          <p:cNvSpPr>
            <a:spLocks noGrp="1"/>
          </p:cNvSpPr>
          <p:nvPr>
            <p:ph idx="1"/>
          </p:nvPr>
        </p:nvSpPr>
        <p:spPr/>
        <p:txBody>
          <a:bodyPr>
            <a:normAutofit/>
          </a:bodyPr>
          <a:lstStyle/>
          <a:p>
            <a:pPr marL="0" indent="0">
              <a:buNone/>
            </a:pPr>
            <a:r>
              <a:rPr lang="en-US" sz="2400" dirty="0">
                <a:solidFill>
                  <a:schemeClr val="bg1"/>
                </a:solidFill>
              </a:rPr>
              <a:t>The Wisconsin Master Gardeners Association will be the collective voice for the local Master Gardeners Associations and individual members in active support for their horticultural projects and services; build networks to enhance outreach, share ideas and promote projects; and help extend UW-Extension's educational role to the public</a:t>
            </a:r>
            <a:r>
              <a:rPr lang="en-US" dirty="0">
                <a:solidFill>
                  <a:schemeClr val="bg1"/>
                </a:solidFill>
              </a:rPr>
              <a:t>.</a:t>
            </a:r>
          </a:p>
          <a:p>
            <a:pPr marL="0" indent="0">
              <a:buNone/>
            </a:pPr>
            <a:r>
              <a:rPr lang="en-US" dirty="0"/>
              <a:t> </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7089"/>
            <a:ext cx="3227881" cy="2420911"/>
          </a:xfrm>
          <a:prstGeom prst="rect">
            <a:avLst/>
          </a:prstGeom>
          <a:ln>
            <a:noFill/>
          </a:ln>
          <a:effectLst>
            <a:softEdge rad="635000"/>
          </a:effectLst>
        </p:spPr>
      </p:pic>
    </p:spTree>
    <p:extLst>
      <p:ext uri="{BB962C8B-B14F-4D97-AF65-F5344CB8AC3E}">
        <p14:creationId xmlns:p14="http://schemas.microsoft.com/office/powerpoint/2010/main" val="37833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a:t>
            </a:r>
          </a:p>
        </p:txBody>
      </p:sp>
      <p:sp>
        <p:nvSpPr>
          <p:cNvPr id="3" name="Content Placeholder 2"/>
          <p:cNvSpPr>
            <a:spLocks noGrp="1"/>
          </p:cNvSpPr>
          <p:nvPr>
            <p:ph idx="1"/>
          </p:nvPr>
        </p:nvSpPr>
        <p:spPr/>
        <p:txBody>
          <a:bodyPr>
            <a:normAutofit fontScale="92500" lnSpcReduction="10000"/>
          </a:bodyPr>
          <a:lstStyle/>
          <a:p>
            <a:r>
              <a:rPr lang="en-US" sz="2200" dirty="0">
                <a:solidFill>
                  <a:schemeClr val="bg1"/>
                </a:solidFill>
              </a:rPr>
              <a:t>Statewide </a:t>
            </a:r>
            <a:r>
              <a:rPr lang="en-US" dirty="0">
                <a:solidFill>
                  <a:schemeClr val="bg1"/>
                </a:solidFill>
              </a:rPr>
              <a:t>association</a:t>
            </a:r>
            <a:endParaRPr lang="en-US" sz="2200" dirty="0">
              <a:solidFill>
                <a:schemeClr val="bg1"/>
              </a:solidFill>
            </a:endParaRPr>
          </a:p>
          <a:p>
            <a:r>
              <a:rPr lang="en-US" sz="2200" dirty="0">
                <a:solidFill>
                  <a:schemeClr val="bg1"/>
                </a:solidFill>
              </a:rPr>
              <a:t>Established 1992</a:t>
            </a:r>
          </a:p>
          <a:p>
            <a:r>
              <a:rPr lang="en-US" sz="2200" dirty="0">
                <a:solidFill>
                  <a:schemeClr val="bg1"/>
                </a:solidFill>
              </a:rPr>
              <a:t>Communication link for Master Gardener Volunteers (MGVs) and the UW-Extension</a:t>
            </a:r>
          </a:p>
          <a:p>
            <a:r>
              <a:rPr lang="en-US" sz="2200" dirty="0">
                <a:solidFill>
                  <a:schemeClr val="bg1"/>
                </a:solidFill>
              </a:rPr>
              <a:t>Collective voice for recommendations to UW-Extension to assure best horticulture practices</a:t>
            </a:r>
          </a:p>
          <a:p>
            <a:r>
              <a:rPr lang="en-US" dirty="0">
                <a:solidFill>
                  <a:schemeClr val="bg1"/>
                </a:solidFill>
              </a:rPr>
              <a:t>Not to be confused with the Master Gardener Program</a:t>
            </a:r>
          </a:p>
          <a:p>
            <a:pPr lvl="1"/>
            <a:endParaRPr lang="en-US" dirty="0">
              <a:solidFill>
                <a:schemeClr val="bg1"/>
              </a:solidFill>
            </a:endParaRPr>
          </a:p>
          <a:p>
            <a:endParaRPr lang="en-US" dirty="0"/>
          </a:p>
          <a:p>
            <a:endParaRPr lang="en-US" dirty="0"/>
          </a:p>
          <a:p>
            <a:pPr marL="0" indent="0">
              <a:buNone/>
            </a:pPr>
            <a:r>
              <a:rPr lang="en-US" dirty="0"/>
              <a:t> </a:t>
            </a:r>
          </a:p>
          <a:p>
            <a:pPr marL="274320" lvl="1"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619782" cy="2423160"/>
          </a:xfrm>
          <a:prstGeom prst="rect">
            <a:avLst/>
          </a:prstGeom>
          <a:effectLst>
            <a:softEdge rad="635000"/>
          </a:effectLst>
        </p:spPr>
      </p:pic>
    </p:spTree>
    <p:extLst>
      <p:ext uri="{BB962C8B-B14F-4D97-AF65-F5344CB8AC3E}">
        <p14:creationId xmlns:p14="http://schemas.microsoft.com/office/powerpoint/2010/main" val="376326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Board of Directors</a:t>
            </a:r>
          </a:p>
        </p:txBody>
      </p:sp>
      <p:sp>
        <p:nvSpPr>
          <p:cNvPr id="3" name="Content Placeholder 2"/>
          <p:cNvSpPr>
            <a:spLocks noGrp="1"/>
          </p:cNvSpPr>
          <p:nvPr>
            <p:ph idx="1"/>
          </p:nvPr>
        </p:nvSpPr>
        <p:spPr/>
        <p:txBody>
          <a:bodyPr/>
          <a:lstStyle/>
          <a:p>
            <a:r>
              <a:rPr lang="en-US" sz="2200" dirty="0">
                <a:solidFill>
                  <a:schemeClr val="bg1"/>
                </a:solidFill>
              </a:rPr>
              <a:t>Governing body</a:t>
            </a:r>
          </a:p>
          <a:p>
            <a:r>
              <a:rPr lang="en-US" sz="2200" dirty="0">
                <a:solidFill>
                  <a:schemeClr val="bg1"/>
                </a:solidFill>
              </a:rPr>
              <a:t>Certified Master Gardener Volunteer &amp; </a:t>
            </a:r>
            <a:r>
              <a:rPr lang="en-US" sz="2200">
                <a:solidFill>
                  <a:schemeClr val="bg1"/>
                </a:solidFill>
              </a:rPr>
              <a:t>WIMGA Member</a:t>
            </a:r>
            <a:endParaRPr lang="en-US" sz="2200" dirty="0">
              <a:solidFill>
                <a:schemeClr val="bg1"/>
              </a:solidFill>
            </a:endParaRPr>
          </a:p>
          <a:p>
            <a:r>
              <a:rPr lang="en-US" sz="2200">
                <a:solidFill>
                  <a:schemeClr val="bg1"/>
                </a:solidFill>
              </a:rPr>
              <a:t>Fifteen </a:t>
            </a:r>
            <a:r>
              <a:rPr lang="en-US" sz="2200" dirty="0">
                <a:solidFill>
                  <a:schemeClr val="bg1"/>
                </a:solidFill>
              </a:rPr>
              <a:t>(15) Directors</a:t>
            </a:r>
          </a:p>
          <a:p>
            <a:pPr lvl="1"/>
            <a:r>
              <a:rPr lang="en-US" sz="2200" dirty="0">
                <a:solidFill>
                  <a:schemeClr val="bg1"/>
                </a:solidFill>
              </a:rPr>
              <a:t>Twelve (12) District Directors</a:t>
            </a:r>
          </a:p>
          <a:p>
            <a:pPr lvl="2"/>
            <a:r>
              <a:rPr lang="en-US" sz="2200" dirty="0">
                <a:solidFill>
                  <a:schemeClr val="bg1"/>
                </a:solidFill>
              </a:rPr>
              <a:t>Represent the MGVs and Associations in their district</a:t>
            </a:r>
          </a:p>
          <a:p>
            <a:pPr lvl="1"/>
            <a:r>
              <a:rPr lang="en-US" sz="2200" dirty="0">
                <a:solidFill>
                  <a:schemeClr val="bg1"/>
                </a:solidFill>
              </a:rPr>
              <a:t>Three (3) At-Large Directors</a:t>
            </a:r>
          </a:p>
          <a:p>
            <a:pPr lvl="2"/>
            <a:r>
              <a:rPr lang="en-US" sz="2200" dirty="0">
                <a:solidFill>
                  <a:schemeClr val="bg1"/>
                </a:solidFill>
              </a:rPr>
              <a:t>Represent MGVs statewide</a:t>
            </a:r>
          </a:p>
          <a:p>
            <a:pPr lvl="1"/>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Tree>
    <p:extLst>
      <p:ext uri="{BB962C8B-B14F-4D97-AF65-F5344CB8AC3E}">
        <p14:creationId xmlns:p14="http://schemas.microsoft.com/office/powerpoint/2010/main" val="400482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Districts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97199" y="1886902"/>
            <a:ext cx="4267199" cy="4409009"/>
          </a:xfrm>
        </p:spPr>
      </p:pic>
      <p:sp>
        <p:nvSpPr>
          <p:cNvPr id="8" name="TextBox 7"/>
          <p:cNvSpPr txBox="1"/>
          <p:nvPr/>
        </p:nvSpPr>
        <p:spPr>
          <a:xfrm>
            <a:off x="4790028" y="2451019"/>
            <a:ext cx="117398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Northern</a:t>
            </a:r>
          </a:p>
        </p:txBody>
      </p:sp>
      <p:sp>
        <p:nvSpPr>
          <p:cNvPr id="10" name="TextBox 9"/>
          <p:cNvSpPr txBox="1"/>
          <p:nvPr/>
        </p:nvSpPr>
        <p:spPr>
          <a:xfrm>
            <a:off x="4244526" y="3906741"/>
            <a:ext cx="1091004"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Western</a:t>
            </a:r>
          </a:p>
        </p:txBody>
      </p:sp>
      <p:sp>
        <p:nvSpPr>
          <p:cNvPr id="11" name="TextBox 10"/>
          <p:cNvSpPr txBox="1"/>
          <p:nvPr/>
        </p:nvSpPr>
        <p:spPr>
          <a:xfrm>
            <a:off x="6990308" y="4643726"/>
            <a:ext cx="1035698"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Eastern</a:t>
            </a:r>
          </a:p>
        </p:txBody>
      </p:sp>
      <p:sp>
        <p:nvSpPr>
          <p:cNvPr id="12" name="TextBox 11"/>
          <p:cNvSpPr txBox="1"/>
          <p:nvPr/>
        </p:nvSpPr>
        <p:spPr>
          <a:xfrm>
            <a:off x="5398171" y="5683024"/>
            <a:ext cx="1555458"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Southern</a:t>
            </a:r>
          </a:p>
        </p:txBody>
      </p:sp>
      <p:sp>
        <p:nvSpPr>
          <p:cNvPr id="13" name="TextBox 12"/>
          <p:cNvSpPr txBox="1"/>
          <p:nvPr/>
        </p:nvSpPr>
        <p:spPr>
          <a:xfrm>
            <a:off x="5967499" y="3728140"/>
            <a:ext cx="100770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Central</a:t>
            </a:r>
          </a:p>
        </p:txBody>
      </p:sp>
      <p:sp>
        <p:nvSpPr>
          <p:cNvPr id="14" name="TextBox 13"/>
          <p:cNvSpPr txBox="1"/>
          <p:nvPr/>
        </p:nvSpPr>
        <p:spPr>
          <a:xfrm>
            <a:off x="7508157" y="5892166"/>
            <a:ext cx="2179039"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Southeast Urban</a:t>
            </a:r>
          </a:p>
          <a:p>
            <a:pPr algn="ctr"/>
            <a:r>
              <a:rPr lang="en-US" b="1" dirty="0">
                <a:solidFill>
                  <a:schemeClr val="bg1"/>
                </a:solidFill>
                <a:latin typeface="Arial" panose="020B0604020202020204" pitchFamily="34" charset="0"/>
                <a:cs typeface="Arial" panose="020B0604020202020204" pitchFamily="34" charset="0"/>
              </a:rPr>
              <a:t>Cluster</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Tree>
    <p:extLst>
      <p:ext uri="{BB962C8B-B14F-4D97-AF65-F5344CB8AC3E}">
        <p14:creationId xmlns:p14="http://schemas.microsoft.com/office/powerpoint/2010/main" val="118106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Local Representatives</a:t>
            </a:r>
          </a:p>
        </p:txBody>
      </p:sp>
      <p:sp>
        <p:nvSpPr>
          <p:cNvPr id="3" name="Content Placeholder 2"/>
          <p:cNvSpPr>
            <a:spLocks noGrp="1"/>
          </p:cNvSpPr>
          <p:nvPr>
            <p:ph idx="1"/>
          </p:nvPr>
        </p:nvSpPr>
        <p:spPr/>
        <p:txBody>
          <a:bodyPr/>
          <a:lstStyle/>
          <a:p>
            <a:r>
              <a:rPr lang="en-US" dirty="0">
                <a:solidFill>
                  <a:schemeClr val="bg1"/>
                </a:solidFill>
              </a:rPr>
              <a:t>Selected by their Local Association</a:t>
            </a:r>
          </a:p>
          <a:p>
            <a:r>
              <a:rPr lang="en-US" dirty="0">
                <a:solidFill>
                  <a:schemeClr val="bg1"/>
                </a:solidFill>
              </a:rPr>
              <a:t>Recognized contact person</a:t>
            </a:r>
          </a:p>
          <a:p>
            <a:r>
              <a:rPr lang="en-US" dirty="0">
                <a:solidFill>
                  <a:schemeClr val="bg1"/>
                </a:solidFill>
              </a:rPr>
              <a:t>Responsibilities	</a:t>
            </a:r>
          </a:p>
          <a:p>
            <a:pPr lvl="1"/>
            <a:r>
              <a:rPr lang="en-US" dirty="0">
                <a:solidFill>
                  <a:schemeClr val="bg1"/>
                </a:solidFill>
              </a:rPr>
              <a:t>Relay information </a:t>
            </a:r>
          </a:p>
          <a:p>
            <a:pPr lvl="1"/>
            <a:r>
              <a:rPr lang="en-US" dirty="0">
                <a:solidFill>
                  <a:schemeClr val="bg1"/>
                </a:solidFill>
              </a:rPr>
              <a:t>Attend face-to-face meetings of the WIMGA board</a:t>
            </a:r>
          </a:p>
          <a:p>
            <a:pPr lvl="1"/>
            <a:r>
              <a:rPr lang="en-US" dirty="0">
                <a:solidFill>
                  <a:schemeClr val="bg1"/>
                </a:solidFill>
              </a:rPr>
              <a:t>Participate/lead WIMGA sponsored strategic initiatives</a:t>
            </a:r>
          </a:p>
          <a:p>
            <a:pPr lvl="1"/>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Tree>
    <p:extLst>
      <p:ext uri="{BB962C8B-B14F-4D97-AF65-F5344CB8AC3E}">
        <p14:creationId xmlns:p14="http://schemas.microsoft.com/office/powerpoint/2010/main" val="25724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Membership</a:t>
            </a:r>
          </a:p>
        </p:txBody>
      </p:sp>
      <p:sp>
        <p:nvSpPr>
          <p:cNvPr id="3" name="Content Placeholder 2"/>
          <p:cNvSpPr>
            <a:spLocks noGrp="1"/>
          </p:cNvSpPr>
          <p:nvPr>
            <p:ph idx="1"/>
          </p:nvPr>
        </p:nvSpPr>
        <p:spPr/>
        <p:txBody>
          <a:bodyPr/>
          <a:lstStyle/>
          <a:p>
            <a:r>
              <a:rPr lang="en-US" dirty="0">
                <a:solidFill>
                  <a:schemeClr val="bg1"/>
                </a:solidFill>
              </a:rPr>
              <a:t>Local Associations</a:t>
            </a:r>
          </a:p>
          <a:p>
            <a:r>
              <a:rPr lang="en-US" dirty="0">
                <a:solidFill>
                  <a:schemeClr val="bg1"/>
                </a:solidFill>
              </a:rPr>
              <a:t>Individuals</a:t>
            </a:r>
          </a:p>
          <a:p>
            <a:r>
              <a:rPr lang="en-US" dirty="0">
                <a:solidFill>
                  <a:schemeClr val="bg1"/>
                </a:solidFill>
              </a:rPr>
              <a:t>Annual Dues - $5/person</a:t>
            </a:r>
          </a:p>
          <a:p>
            <a:pPr marL="274320" lvl="1" indent="0">
              <a:buNone/>
            </a:pPr>
            <a:endParaRPr lang="en-US" dirty="0"/>
          </a:p>
          <a:p>
            <a:pPr marL="822960" lvl="3"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230880" cy="2423160"/>
          </a:xfrm>
          <a:prstGeom prst="rect">
            <a:avLst/>
          </a:prstGeom>
          <a:effectLst>
            <a:softEdge rad="635000"/>
          </a:effectLst>
        </p:spPr>
      </p:pic>
    </p:spTree>
    <p:extLst>
      <p:ext uri="{BB962C8B-B14F-4D97-AF65-F5344CB8AC3E}">
        <p14:creationId xmlns:p14="http://schemas.microsoft.com/office/powerpoint/2010/main" val="35161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Newsletter</a:t>
            </a:r>
          </a:p>
        </p:txBody>
      </p:sp>
      <p:sp>
        <p:nvSpPr>
          <p:cNvPr id="3" name="Content Placeholder 2"/>
          <p:cNvSpPr>
            <a:spLocks noGrp="1"/>
          </p:cNvSpPr>
          <p:nvPr>
            <p:ph idx="1"/>
          </p:nvPr>
        </p:nvSpPr>
        <p:spPr/>
        <p:txBody>
          <a:bodyPr/>
          <a:lstStyle/>
          <a:p>
            <a:r>
              <a:rPr lang="en-US" dirty="0">
                <a:solidFill>
                  <a:schemeClr val="bg1"/>
                </a:solidFill>
              </a:rPr>
              <a:t>Published six (6) times per year</a:t>
            </a:r>
          </a:p>
          <a:p>
            <a:r>
              <a:rPr lang="en-US" dirty="0">
                <a:solidFill>
                  <a:schemeClr val="bg1"/>
                </a:solidFill>
              </a:rPr>
              <a:t>Sent to WIMGA Members</a:t>
            </a:r>
          </a:p>
          <a:p>
            <a:pPr marL="731520" lvl="3">
              <a:spcBef>
                <a:spcPts val="1800"/>
              </a:spcBef>
            </a:pPr>
            <a:r>
              <a:rPr lang="en-US" sz="1800" dirty="0">
                <a:solidFill>
                  <a:schemeClr val="bg1"/>
                </a:solidFill>
              </a:rPr>
              <a:t>Mail</a:t>
            </a:r>
          </a:p>
          <a:p>
            <a:pPr marL="731520" lvl="3">
              <a:spcBef>
                <a:spcPts val="1800"/>
              </a:spcBef>
            </a:pPr>
            <a:r>
              <a:rPr lang="en-US" sz="1800" dirty="0">
                <a:solidFill>
                  <a:schemeClr val="bg1"/>
                </a:solidFill>
              </a:rPr>
              <a:t>Electronically</a:t>
            </a:r>
          </a:p>
          <a:p>
            <a:endParaRPr lang="en-US" dirty="0"/>
          </a:p>
          <a:p>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34840"/>
            <a:ext cx="3619782" cy="2423160"/>
          </a:xfrm>
          <a:prstGeom prst="rect">
            <a:avLst/>
          </a:prstGeom>
          <a:effectLst>
            <a:softEdge rad="635000"/>
          </a:effectLst>
        </p:spPr>
      </p:pic>
    </p:spTree>
    <p:extLst>
      <p:ext uri="{BB962C8B-B14F-4D97-AF65-F5344CB8AC3E}">
        <p14:creationId xmlns:p14="http://schemas.microsoft.com/office/powerpoint/2010/main" val="19853246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WIMGA Financial Support</a:t>
            </a:r>
          </a:p>
        </p:txBody>
      </p:sp>
      <p:sp>
        <p:nvSpPr>
          <p:cNvPr id="3" name="Content Placeholder 2"/>
          <p:cNvSpPr>
            <a:spLocks noGrp="1"/>
          </p:cNvSpPr>
          <p:nvPr>
            <p:ph idx="1"/>
          </p:nvPr>
        </p:nvSpPr>
        <p:spPr/>
        <p:txBody>
          <a:bodyPr/>
          <a:lstStyle/>
          <a:p>
            <a:r>
              <a:rPr lang="en-US" dirty="0">
                <a:solidFill>
                  <a:schemeClr val="bg1"/>
                </a:solidFill>
              </a:rPr>
              <a:t>Grants for MGV community projects</a:t>
            </a:r>
          </a:p>
          <a:p>
            <a:r>
              <a:rPr lang="en-US" dirty="0">
                <a:solidFill>
                  <a:schemeClr val="bg1"/>
                </a:solidFill>
              </a:rPr>
              <a:t>Garden Talk on Wisconsin Public Radio (WPR)</a:t>
            </a:r>
          </a:p>
          <a:p>
            <a:r>
              <a:rPr lang="en-US" dirty="0">
                <a:solidFill>
                  <a:schemeClr val="bg1"/>
                </a:solidFill>
              </a:rPr>
              <a:t>National Junior Horticultural Association (NJHA)</a:t>
            </a:r>
          </a:p>
          <a:p>
            <a:r>
              <a:rPr lang="en-US" dirty="0">
                <a:solidFill>
                  <a:schemeClr val="bg1"/>
                </a:solidFill>
              </a:rPr>
              <a:t>Wisconsin Junior Horticulture Association</a:t>
            </a:r>
          </a:p>
          <a:p>
            <a:r>
              <a:rPr lang="en-US" dirty="0">
                <a:solidFill>
                  <a:schemeClr val="bg1"/>
                </a:solidFill>
              </a:rPr>
              <a:t>Wisconsin Master Gardener Foundation</a:t>
            </a:r>
          </a:p>
          <a:p>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548" y="4617720"/>
            <a:ext cx="2238452" cy="22402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4840"/>
            <a:ext cx="3458051" cy="2423160"/>
          </a:xfrm>
          <a:prstGeom prst="rect">
            <a:avLst/>
          </a:prstGeom>
          <a:effectLst>
            <a:softEdge rad="635000"/>
          </a:effectLst>
        </p:spPr>
      </p:pic>
    </p:spTree>
    <p:extLst>
      <p:ext uri="{BB962C8B-B14F-4D97-AF65-F5344CB8AC3E}">
        <p14:creationId xmlns:p14="http://schemas.microsoft.com/office/powerpoint/2010/main" val="79547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1565</Words>
  <Application>Microsoft Office PowerPoint</Application>
  <PresentationFormat>Widescreen</PresentationFormat>
  <Paragraphs>214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Franklin Gothic Medium</vt:lpstr>
      <vt:lpstr>Times New Roman</vt:lpstr>
      <vt:lpstr>Blue Tan Gradient 16x9</vt:lpstr>
      <vt:lpstr>WIMGA</vt:lpstr>
      <vt:lpstr>WIMGA VISION</vt:lpstr>
      <vt:lpstr>WIMGA </vt:lpstr>
      <vt:lpstr>WIMGA Board of Directors</vt:lpstr>
      <vt:lpstr>WIMGA Districts</vt:lpstr>
      <vt:lpstr>WIMGA Local Representatives</vt:lpstr>
      <vt:lpstr>WIMGA Membership</vt:lpstr>
      <vt:lpstr>WIMGA Newsletter</vt:lpstr>
      <vt:lpstr>WIMGA Financial Support</vt:lpstr>
      <vt:lpstr>WIMGA Educational Grants</vt:lpstr>
      <vt:lpstr>WIMGA Annual / Regional Conference</vt:lpstr>
      <vt:lpstr>WIMGA – Key Strategies</vt:lpstr>
      <vt:lpstr>WIMGA – Key Strategies</vt:lpstr>
      <vt:lpstr>WIMGA Website: www.wimga.org</vt:lpstr>
      <vt:lpstr>Developed by Chris Jacobs, WIMGA Director-at-Large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2017-04-11T16:37:47Z</dcterms:created>
  <dcterms:modified xsi:type="dcterms:W3CDTF">2018-02-27T23:03:58Z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